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6" r:id="rId3"/>
    <p:sldId id="293" r:id="rId4"/>
    <p:sldId id="347" r:id="rId5"/>
    <p:sldId id="257" r:id="rId6"/>
    <p:sldId id="259" r:id="rId7"/>
    <p:sldId id="260" r:id="rId8"/>
    <p:sldId id="261" r:id="rId9"/>
    <p:sldId id="270" r:id="rId10"/>
    <p:sldId id="258" r:id="rId11"/>
    <p:sldId id="266" r:id="rId12"/>
    <p:sldId id="267" r:id="rId13"/>
    <p:sldId id="268" r:id="rId14"/>
    <p:sldId id="269" r:id="rId15"/>
    <p:sldId id="262" r:id="rId16"/>
    <p:sldId id="263" r:id="rId17"/>
    <p:sldId id="265" r:id="rId18"/>
    <p:sldId id="349" r:id="rId19"/>
    <p:sldId id="264" r:id="rId20"/>
    <p:sldId id="294" r:id="rId21"/>
    <p:sldId id="272" r:id="rId22"/>
    <p:sldId id="274" r:id="rId23"/>
    <p:sldId id="275" r:id="rId24"/>
    <p:sldId id="283" r:id="rId25"/>
    <p:sldId id="285" r:id="rId26"/>
    <p:sldId id="295" r:id="rId27"/>
    <p:sldId id="276" r:id="rId28"/>
    <p:sldId id="277" r:id="rId29"/>
    <p:sldId id="279" r:id="rId30"/>
    <p:sldId id="280" r:id="rId31"/>
    <p:sldId id="282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6" r:id="rId40"/>
    <p:sldId id="297" r:id="rId41"/>
    <p:sldId id="302" r:id="rId42"/>
    <p:sldId id="303" r:id="rId43"/>
    <p:sldId id="304" r:id="rId44"/>
    <p:sldId id="298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6" r:id="rId54"/>
    <p:sldId id="313" r:id="rId55"/>
    <p:sldId id="317" r:id="rId56"/>
    <p:sldId id="322" r:id="rId57"/>
    <p:sldId id="314" r:id="rId58"/>
    <p:sldId id="315" r:id="rId59"/>
    <p:sldId id="318" r:id="rId60"/>
    <p:sldId id="319" r:id="rId61"/>
    <p:sldId id="350" r:id="rId62"/>
    <p:sldId id="320" r:id="rId63"/>
    <p:sldId id="321" r:id="rId64"/>
    <p:sldId id="324" r:id="rId65"/>
    <p:sldId id="326" r:id="rId66"/>
    <p:sldId id="325" r:id="rId67"/>
    <p:sldId id="335" r:id="rId68"/>
    <p:sldId id="336" r:id="rId69"/>
    <p:sldId id="338" r:id="rId70"/>
    <p:sldId id="339" r:id="rId71"/>
    <p:sldId id="340" r:id="rId72"/>
    <p:sldId id="341" r:id="rId73"/>
    <p:sldId id="327" r:id="rId74"/>
    <p:sldId id="328" r:id="rId75"/>
    <p:sldId id="351" r:id="rId76"/>
    <p:sldId id="329" r:id="rId77"/>
    <p:sldId id="330" r:id="rId78"/>
    <p:sldId id="331" r:id="rId79"/>
    <p:sldId id="332" r:id="rId80"/>
    <p:sldId id="333" r:id="rId81"/>
    <p:sldId id="334" r:id="rId82"/>
    <p:sldId id="337" r:id="rId83"/>
    <p:sldId id="342" r:id="rId84"/>
    <p:sldId id="345" r:id="rId85"/>
    <p:sldId id="344" r:id="rId86"/>
    <p:sldId id="348" r:id="rId8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6885-5E03-454E-8CC1-018692815324}" type="datetimeFigureOut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DF45-2CB1-43EC-B9D5-0BCA143E44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6885-5E03-454E-8CC1-018692815324}" type="datetimeFigureOut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DF45-2CB1-43EC-B9D5-0BCA143E44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6885-5E03-454E-8CC1-018692815324}" type="datetimeFigureOut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DF45-2CB1-43EC-B9D5-0BCA143E44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6885-5E03-454E-8CC1-018692815324}" type="datetimeFigureOut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DF45-2CB1-43EC-B9D5-0BCA143E44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6885-5E03-454E-8CC1-018692815324}" type="datetimeFigureOut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DF45-2CB1-43EC-B9D5-0BCA143E44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6885-5E03-454E-8CC1-018692815324}" type="datetimeFigureOut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DF45-2CB1-43EC-B9D5-0BCA143E44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6885-5E03-454E-8CC1-018692815324}" type="datetimeFigureOut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DF45-2CB1-43EC-B9D5-0BCA143E44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6885-5E03-454E-8CC1-018692815324}" type="datetimeFigureOut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DF45-2CB1-43EC-B9D5-0BCA143E44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6885-5E03-454E-8CC1-018692815324}" type="datetimeFigureOut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DF45-2CB1-43EC-B9D5-0BCA143E44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6885-5E03-454E-8CC1-018692815324}" type="datetimeFigureOut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DF45-2CB1-43EC-B9D5-0BCA143E44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6885-5E03-454E-8CC1-018692815324}" type="datetimeFigureOut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DF45-2CB1-43EC-B9D5-0BCA143E44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D6885-5E03-454E-8CC1-018692815324}" type="datetimeFigureOut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9DF45-2CB1-43EC-B9D5-0BCA143E447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mailto:szakalferencpal@gmail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portfolio@educatio.hu" TargetMode="External"/><Relationship Id="rId2" Type="http://schemas.openxmlformats.org/officeDocument/2006/relationships/hyperlink" Target="mailto:minosites@oh.gov.h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Pedagógus e-portfólió feltöltése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Praktikák, tanácsok, legendák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85720" y="6215082"/>
            <a:ext cx="2796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dirty="0" smtClean="0"/>
              <a:t>Készítette: </a:t>
            </a:r>
            <a:r>
              <a:rPr lang="hu-HU" dirty="0" err="1" smtClean="0"/>
              <a:t>Szakál</a:t>
            </a:r>
            <a:r>
              <a:rPr lang="hu-HU" dirty="0" smtClean="0"/>
              <a:t> Ferenc Pál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 információk a nyitólapon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A </a:t>
            </a:r>
            <a:r>
              <a:rPr lang="hu-HU" i="1" dirty="0" smtClean="0"/>
              <a:t>„Kérjük,  hogy e- portfóliójának feltöltése előtt figyelmesen olvassa el az alábbi fontos tudnivalókat!” </a:t>
            </a:r>
            <a:r>
              <a:rPr lang="hu-HU" dirty="0" smtClean="0"/>
              <a:t>mondat megszívlelendő!  </a:t>
            </a:r>
          </a:p>
          <a:p>
            <a:pPr>
              <a:buNone/>
            </a:pPr>
            <a:r>
              <a:rPr lang="hu-HU" dirty="0" smtClean="0"/>
              <a:t>Már ez </a:t>
            </a:r>
            <a:r>
              <a:rPr lang="hu-HU" dirty="0" smtClean="0"/>
              <a:t>a lap önmagában </a:t>
            </a:r>
            <a:r>
              <a:rPr lang="hu-HU" dirty="0" smtClean="0"/>
              <a:t>képes sok legenda, tévhit, rémhír eloszlatására. Néhány fontos dolog a teljesség igénye nélkül:</a:t>
            </a:r>
          </a:p>
          <a:p>
            <a:pPr>
              <a:buFontTx/>
              <a:buChar char="-"/>
            </a:pPr>
            <a:r>
              <a:rPr lang="hu-HU" dirty="0" smtClean="0"/>
              <a:t>Határidő (most épp nov. 30.)</a:t>
            </a:r>
          </a:p>
          <a:p>
            <a:pPr>
              <a:buFontTx/>
              <a:buChar char="-"/>
            </a:pPr>
            <a:r>
              <a:rPr lang="hu-HU" dirty="0" smtClean="0"/>
              <a:t>Többszöri figyelmeztetés a véglegesítésre!</a:t>
            </a:r>
          </a:p>
          <a:p>
            <a:pPr>
              <a:buFontTx/>
              <a:buChar char="-"/>
            </a:pPr>
            <a:r>
              <a:rPr lang="hu-HU" dirty="0" smtClean="0"/>
              <a:t>Ajánlott (!!!) dokumentumsablonok.</a:t>
            </a:r>
          </a:p>
          <a:p>
            <a:pPr>
              <a:buFontTx/>
              <a:buChar char="-"/>
            </a:pPr>
            <a:r>
              <a:rPr lang="hu-HU" dirty="0" smtClean="0"/>
              <a:t>Többszöri hangsúlyozása annak, hogy ezek használata NEM KÖTELEZŐ!!!!</a:t>
            </a:r>
          </a:p>
          <a:p>
            <a:pPr>
              <a:buFontTx/>
              <a:buChar char="-"/>
            </a:pPr>
            <a:r>
              <a:rPr lang="hu-HU" dirty="0" smtClean="0"/>
              <a:t>A sablonok innen szerkeszthető formátumban letölthetők.</a:t>
            </a:r>
          </a:p>
          <a:p>
            <a:pPr>
              <a:buFontTx/>
              <a:buChar char="-"/>
            </a:pPr>
            <a:r>
              <a:rPr lang="hu-HU" dirty="0" smtClean="0"/>
              <a:t>Rengeteg – ha érdekel alapon – letölthető segédanyag, jogszabály</a:t>
            </a:r>
          </a:p>
          <a:p>
            <a:pPr>
              <a:buFontTx/>
              <a:buChar char="-"/>
            </a:pPr>
            <a:r>
              <a:rPr lang="hu-HU" dirty="0" smtClean="0"/>
              <a:t>Az Útmutató legfrissebb, hiteles, eredeti, teljes változata.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Legendák és cáfolatuk I.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Legendák és cáfolatuk I.1.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u-HU" dirty="0" smtClean="0"/>
              <a:t>Októberben terjedt az a hír, hogy rövidült egy hónappal a határidő.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rgbClr val="FF0000"/>
                </a:solidFill>
              </a:rPr>
              <a:t>KACSA!</a:t>
            </a:r>
          </a:p>
          <a:p>
            <a:pPr marL="514350" indent="-514350">
              <a:buNone/>
            </a:pPr>
            <a:r>
              <a:rPr lang="hu-HU" dirty="0" smtClean="0"/>
              <a:t>A belépés után rögtön pirosan világít a rád vonatkozó határidő:</a:t>
            </a:r>
          </a:p>
          <a:p>
            <a:pPr marL="514350" indent="-514350">
              <a:buNone/>
            </a:pPr>
            <a:endParaRPr lang="hu-HU" dirty="0" smtClean="0"/>
          </a:p>
          <a:p>
            <a:pPr marL="514350" indent="-514350">
              <a:buNone/>
            </a:pPr>
            <a:endParaRPr lang="hu-HU" dirty="0" smtClean="0"/>
          </a:p>
          <a:p>
            <a:pPr marL="514350" indent="-514350">
              <a:buNone/>
            </a:pPr>
            <a:r>
              <a:rPr lang="hu-HU" dirty="0" smtClean="0"/>
              <a:t>Vagyis </a:t>
            </a:r>
            <a:r>
              <a:rPr lang="hu-HU" dirty="0" smtClean="0"/>
              <a:t>az a biztos, ha itt megnézed.</a:t>
            </a:r>
            <a:endParaRPr lang="hu-HU" dirty="0" smtClean="0"/>
          </a:p>
          <a:p>
            <a:pPr marL="514350" indent="-514350">
              <a:buNone/>
            </a:pP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357694"/>
            <a:ext cx="842968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Legendák és cáfolatuk I.2.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2. Az útmutatóban szereplő dokumentumminták használata kötelező.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KACSA!</a:t>
            </a:r>
          </a:p>
          <a:p>
            <a:pPr>
              <a:buNone/>
            </a:pPr>
            <a:r>
              <a:rPr lang="hu-HU" dirty="0" smtClean="0"/>
              <a:t>A nyitólap (is) többször hangsúlyozza, hogy ezek csak ajánlások: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Így értelemszerű, hogy kötelező tartalmi előírások sincsenek!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35769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429132"/>
            <a:ext cx="45005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zis 5"/>
          <p:cNvSpPr/>
          <p:nvPr/>
        </p:nvSpPr>
        <p:spPr>
          <a:xfrm>
            <a:off x="7286644" y="4714884"/>
            <a:ext cx="100013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2571736" y="4643446"/>
            <a:ext cx="50006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Legendák és cáfolatuk I.3.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3. Rengeteg az „állítólag ez van a jogszabályban/útmutatóban” – kezdetű rémhír.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CSAK A SAJÁT SZEMEDNEK HIGGY!</a:t>
            </a:r>
          </a:p>
          <a:p>
            <a:pPr>
              <a:buNone/>
            </a:pPr>
            <a:r>
              <a:rPr lang="hu-HU" dirty="0" smtClean="0"/>
              <a:t>Itt garantáltan hatályos jogszabályokat és hiteles, friss(!!!) útmutatót találsz. </a:t>
            </a:r>
            <a:r>
              <a:rPr lang="hu-HU" dirty="0" smtClean="0"/>
              <a:t>Ha valaki elbizonytalanított, nézd meg, itt mindent egy helyen megtalálsz!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Zárólap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b="1" dirty="0" smtClean="0"/>
              <a:t>Sokan csak a legvégén mernek egyáltalán belépni ide, ami NAGY HIBA!</a:t>
            </a:r>
          </a:p>
          <a:p>
            <a:pPr>
              <a:buNone/>
            </a:pPr>
            <a:r>
              <a:rPr lang="hu-HU" dirty="0" smtClean="0"/>
              <a:t>Itt nemcsak lezárni lehet a </a:t>
            </a:r>
            <a:r>
              <a:rPr lang="hu-HU" dirty="0" err="1" smtClean="0"/>
              <a:t>pf-t</a:t>
            </a:r>
            <a:r>
              <a:rPr lang="hu-HU" dirty="0" smtClean="0"/>
              <a:t>, hanem itt lehet ellenőrizni azt is, hogy hogy állunk éppen.</a:t>
            </a:r>
          </a:p>
          <a:p>
            <a:pPr>
              <a:buNone/>
            </a:pPr>
            <a:r>
              <a:rPr lang="hu-HU" dirty="0" smtClean="0"/>
              <a:t>Ha ez nem jelez hiányt, akkor kész vagyunk! </a:t>
            </a:r>
            <a:r>
              <a:rPr lang="hu-HU" dirty="0" smtClean="0">
                <a:sym typeface="Wingdings" pitchFamily="2" charset="2"/>
              </a:rPr>
              <a:t> Ebből következik, hogy innen derül ki igazából, hogy mit KELL tartalmaznia a </a:t>
            </a:r>
            <a:r>
              <a:rPr lang="hu-HU" dirty="0" err="1" smtClean="0">
                <a:sym typeface="Wingdings" pitchFamily="2" charset="2"/>
              </a:rPr>
              <a:t>pf-nak</a:t>
            </a:r>
            <a:r>
              <a:rPr lang="hu-HU" dirty="0" smtClean="0">
                <a:sym typeface="Wingdings" pitchFamily="2" charset="2"/>
              </a:rPr>
              <a:t>!</a:t>
            </a:r>
          </a:p>
          <a:p>
            <a:pPr algn="ctr">
              <a:buNone/>
            </a:pPr>
            <a:r>
              <a:rPr lang="hu-HU" b="1" dirty="0" smtClean="0">
                <a:sym typeface="Wingdings" pitchFamily="2" charset="2"/>
              </a:rPr>
              <a:t>VAGYIS CÉLSZERŰ MINDJÁRT A NYITÓLAP UTÁN VETNI RÁ EGY PILLANTÁST, ÉS TÖBBSZÖR VISSZATÉRNI IDE!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u-HU" dirty="0" err="1" smtClean="0"/>
              <a:t>Zárólap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85926"/>
            <a:ext cx="72152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6143604" y="3357562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Ez fontos figyelmeztetés, de van egyszerűbb: Ha kész vagy, engedi lezárni, ha nem, akkor nem.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5643570" y="428604"/>
            <a:ext cx="3500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Nyugodtan kattints ide bármikor, ezzel a gombbal még nem véglegesítesz.</a:t>
            </a:r>
            <a:endParaRPr lang="hu-HU" b="1" dirty="0"/>
          </a:p>
        </p:txBody>
      </p:sp>
      <p:cxnSp>
        <p:nvCxnSpPr>
          <p:cNvPr id="11" name="Egyenes összekötő nyíllal 10"/>
          <p:cNvCxnSpPr/>
          <p:nvPr/>
        </p:nvCxnSpPr>
        <p:spPr>
          <a:xfrm rot="10800000" flipV="1">
            <a:off x="6500826" y="1285860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rot="10800000">
            <a:off x="7215206" y="2928934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églalap 17"/>
          <p:cNvSpPr/>
          <p:nvPr/>
        </p:nvSpPr>
        <p:spPr>
          <a:xfrm>
            <a:off x="2357422" y="4643446"/>
            <a:ext cx="292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Ami hiányzik, annál ezt látni.</a:t>
            </a:r>
            <a:endParaRPr lang="hu-HU" b="1" dirty="0"/>
          </a:p>
        </p:txBody>
      </p:sp>
      <p:sp>
        <p:nvSpPr>
          <p:cNvPr id="19" name="Téglalap 18"/>
          <p:cNvSpPr/>
          <p:nvPr/>
        </p:nvSpPr>
        <p:spPr>
          <a:xfrm>
            <a:off x="2428860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/>
              <a:t>Ha nincs piros x, csak ilyen pipa, akkor kész vagy, lezárhatod.</a:t>
            </a:r>
            <a:endParaRPr lang="hu-HU" b="1" dirty="0"/>
          </a:p>
        </p:txBody>
      </p:sp>
      <p:cxnSp>
        <p:nvCxnSpPr>
          <p:cNvPr id="20" name="Egyenes összekötő nyíllal 19"/>
          <p:cNvCxnSpPr/>
          <p:nvPr/>
        </p:nvCxnSpPr>
        <p:spPr>
          <a:xfrm rot="10800000">
            <a:off x="642910" y="4643446"/>
            <a:ext cx="171451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rot="10800000" flipV="1">
            <a:off x="642910" y="5786454"/>
            <a:ext cx="185738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églalap 24"/>
          <p:cNvSpPr/>
          <p:nvPr/>
        </p:nvSpPr>
        <p:spPr>
          <a:xfrm>
            <a:off x="3857620" y="6488668"/>
            <a:ext cx="1346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>
                <a:solidFill>
                  <a:srgbClr val="FF0000"/>
                </a:solidFill>
              </a:rPr>
              <a:t>FOLYT. KÖV. 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Zárólap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700" dirty="0" smtClean="0"/>
              <a:t>(a lezárás további két feltétele)</a:t>
            </a:r>
            <a:endParaRPr lang="hu-HU" sz="2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857252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4572000" y="1643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/>
              <a:t>Ha ez a mondat eltűnt, kész vagy a szabadon választhatókkal is.</a:t>
            </a:r>
            <a:endParaRPr lang="hu-HU" b="1" dirty="0"/>
          </a:p>
        </p:txBody>
      </p:sp>
      <p:cxnSp>
        <p:nvCxnSpPr>
          <p:cNvPr id="6" name="Egyenes összekötő nyíllal 5"/>
          <p:cNvCxnSpPr/>
          <p:nvPr/>
        </p:nvCxnSpPr>
        <p:spPr>
          <a:xfrm rot="10800000" flipV="1">
            <a:off x="4643438" y="2214554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6643702" y="2714620"/>
            <a:ext cx="2071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Ha ez a felsorolás eltűnt, bemutattál minden kompetenciát.</a:t>
            </a:r>
            <a:endParaRPr lang="hu-HU" b="1" dirty="0"/>
          </a:p>
        </p:txBody>
      </p:sp>
      <p:cxnSp>
        <p:nvCxnSpPr>
          <p:cNvPr id="10" name="Egyenes összekötő nyíllal 9"/>
          <p:cNvCxnSpPr/>
          <p:nvPr/>
        </p:nvCxnSpPr>
        <p:spPr>
          <a:xfrm rot="10800000" flipV="1">
            <a:off x="5286380" y="3214686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4214810" y="47148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hu-HU" b="1" dirty="0" smtClean="0"/>
              <a:t>Itt tudod véglegesíteni, lezárni. </a:t>
            </a:r>
          </a:p>
          <a:p>
            <a:pPr algn="ctr">
              <a:buNone/>
            </a:pPr>
            <a:r>
              <a:rPr lang="hu-HU" b="1" dirty="0" smtClean="0">
                <a:solidFill>
                  <a:srgbClr val="FF0000"/>
                </a:solidFill>
              </a:rPr>
              <a:t>FONTOS:</a:t>
            </a:r>
            <a:endParaRPr lang="hu-H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hu-HU" b="1" dirty="0" smtClean="0"/>
              <a:t>A határidő végéig bármikor visszanyithatod, ezért ha teheted, zárd le, nehogy nyitva maradjon!</a:t>
            </a:r>
            <a:endParaRPr lang="hu-HU" b="1" dirty="0"/>
          </a:p>
        </p:txBody>
      </p:sp>
      <p:cxnSp>
        <p:nvCxnSpPr>
          <p:cNvPr id="12" name="Egyenes összekötő nyíllal 11"/>
          <p:cNvCxnSpPr/>
          <p:nvPr/>
        </p:nvCxnSpPr>
        <p:spPr>
          <a:xfrm rot="10800000" flipV="1">
            <a:off x="928662" y="4929198"/>
            <a:ext cx="4071966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Kép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143644"/>
            <a:ext cx="100013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églalap 14"/>
          <p:cNvSpPr/>
          <p:nvPr/>
        </p:nvSpPr>
        <p:spPr>
          <a:xfrm>
            <a:off x="2000232" y="6211669"/>
            <a:ext cx="714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Ha véglegesítettél, ez </a:t>
            </a:r>
            <a:r>
              <a:rPr lang="hu-HU" b="1" dirty="0" smtClean="0"/>
              <a:t>jelenik majd </a:t>
            </a:r>
            <a:r>
              <a:rPr lang="hu-HU" b="1" dirty="0" smtClean="0"/>
              <a:t>meg a </a:t>
            </a:r>
            <a:r>
              <a:rPr lang="hu-HU" b="1" dirty="0" smtClean="0"/>
              <a:t>véglegesítő gomb </a:t>
            </a:r>
            <a:r>
              <a:rPr lang="hu-HU" b="1" dirty="0" smtClean="0"/>
              <a:t>helyén, ide kattintva tudod </a:t>
            </a:r>
            <a:r>
              <a:rPr lang="hu-HU" b="1" dirty="0" smtClean="0"/>
              <a:t>a határidő végéig bármikor visszanyitni</a:t>
            </a:r>
            <a:r>
              <a:rPr lang="hu-HU" b="1" dirty="0" smtClean="0"/>
              <a:t>.</a:t>
            </a:r>
            <a:endParaRPr lang="hu-HU" b="1" dirty="0"/>
          </a:p>
        </p:txBody>
      </p:sp>
      <p:cxnSp>
        <p:nvCxnSpPr>
          <p:cNvPr id="17" name="Egyenes összekötő nyíllal 16"/>
          <p:cNvCxnSpPr/>
          <p:nvPr/>
        </p:nvCxnSpPr>
        <p:spPr>
          <a:xfrm rot="10800000">
            <a:off x="1214414" y="6357958"/>
            <a:ext cx="857256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Így néz ki egy kész, lezárható </a:t>
            </a:r>
            <a:r>
              <a:rPr lang="hu-HU" dirty="0" err="1" smtClean="0"/>
              <a:t>pf</a:t>
            </a:r>
            <a:r>
              <a:rPr lang="hu-HU" dirty="0" smtClean="0"/>
              <a:t>. </a:t>
            </a:r>
            <a:r>
              <a:rPr lang="hu-HU" dirty="0" err="1" smtClean="0"/>
              <a:t>zárólapja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778674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5357818" y="1214422"/>
            <a:ext cx="3279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Csak zöld pipa van, piros x nincs.</a:t>
            </a:r>
            <a:endParaRPr lang="hu-HU" b="1" dirty="0"/>
          </a:p>
        </p:txBody>
      </p:sp>
      <p:cxnSp>
        <p:nvCxnSpPr>
          <p:cNvPr id="7" name="Egyenes összekötő nyíllal 6"/>
          <p:cNvCxnSpPr>
            <a:stCxn id="5" idx="1"/>
          </p:cNvCxnSpPr>
          <p:nvPr/>
        </p:nvCxnSpPr>
        <p:spPr>
          <a:xfrm rot="10800000" flipV="1">
            <a:off x="428596" y="1399088"/>
            <a:ext cx="4929222" cy="243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2286000" y="164305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A nem kötelező dolgokra is kapsz pipát, de ha nincs, nem kapsz rá x-et.</a:t>
            </a:r>
            <a:endParaRPr lang="hu-HU" b="1" dirty="0"/>
          </a:p>
        </p:txBody>
      </p:sp>
      <p:cxnSp>
        <p:nvCxnSpPr>
          <p:cNvPr id="11" name="Egyenes összekötő nyíllal 10"/>
          <p:cNvCxnSpPr>
            <a:stCxn id="9" idx="1"/>
          </p:cNvCxnSpPr>
          <p:nvPr/>
        </p:nvCxnSpPr>
        <p:spPr>
          <a:xfrm rot="10800000" flipV="1">
            <a:off x="1071538" y="1827716"/>
            <a:ext cx="1214462" cy="296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églalap 12"/>
          <p:cNvSpPr/>
          <p:nvPr/>
        </p:nvSpPr>
        <p:spPr>
          <a:xfrm>
            <a:off x="3786182" y="4429132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Mutatja a szabadon választhatóidat, és nem írja, hogy 4-nél kevesebb</a:t>
            </a:r>
            <a:r>
              <a:rPr lang="hu-HU" b="1" dirty="0" smtClean="0"/>
              <a:t>. (Itt pl. 1 projekttervet, és 3 egyebet töltött fel a kolléga.)</a:t>
            </a:r>
            <a:endParaRPr lang="hu-HU" b="1" dirty="0"/>
          </a:p>
        </p:txBody>
      </p:sp>
      <p:cxnSp>
        <p:nvCxnSpPr>
          <p:cNvPr id="14" name="Egyenes összekötő nyíllal 13"/>
          <p:cNvCxnSpPr/>
          <p:nvPr/>
        </p:nvCxnSpPr>
        <p:spPr>
          <a:xfrm rot="10800000" flipV="1">
            <a:off x="1071538" y="4929198"/>
            <a:ext cx="2714644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églalap 15"/>
          <p:cNvSpPr/>
          <p:nvPr/>
        </p:nvSpPr>
        <p:spPr>
          <a:xfrm>
            <a:off x="3714744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b="1" dirty="0" smtClean="0"/>
              <a:t>A kompetenciák felsorolása helyett ez a mondat jelenik meg.</a:t>
            </a:r>
            <a:endParaRPr lang="hu-HU" b="1" dirty="0"/>
          </a:p>
        </p:txBody>
      </p:sp>
      <p:cxnSp>
        <p:nvCxnSpPr>
          <p:cNvPr id="18" name="Egyenes összekötő nyíllal 17"/>
          <p:cNvCxnSpPr/>
          <p:nvPr/>
        </p:nvCxnSpPr>
        <p:spPr>
          <a:xfrm rot="10800000" flipV="1">
            <a:off x="2214546" y="5643578"/>
            <a:ext cx="1571636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églalap 20"/>
          <p:cNvSpPr/>
          <p:nvPr/>
        </p:nvSpPr>
        <p:spPr>
          <a:xfrm>
            <a:off x="3857620" y="6286520"/>
            <a:ext cx="352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A véglegesítő gomb zöldre változik.</a:t>
            </a:r>
            <a:endParaRPr lang="hu-HU" b="1" dirty="0"/>
          </a:p>
        </p:txBody>
      </p:sp>
      <p:cxnSp>
        <p:nvCxnSpPr>
          <p:cNvPr id="22" name="Egyenes összekötő nyíllal 21"/>
          <p:cNvCxnSpPr>
            <a:stCxn id="21" idx="1"/>
          </p:cNvCxnSpPr>
          <p:nvPr/>
        </p:nvCxnSpPr>
        <p:spPr>
          <a:xfrm rot="10800000" flipV="1">
            <a:off x="928662" y="6471186"/>
            <a:ext cx="2928958" cy="243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Lezárás feltételei összegezve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hu-HU" dirty="0" err="1" smtClean="0"/>
              <a:t>KIR-es</a:t>
            </a:r>
            <a:r>
              <a:rPr lang="hu-HU" dirty="0" smtClean="0"/>
              <a:t> adatok stimmelnek.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hu-HU" dirty="0" smtClean="0"/>
              <a:t>Kötelező részek feltöltve, nincs piros x.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hu-HU" dirty="0" smtClean="0"/>
              <a:t>Nem írja, hogy négynél kevesebb a szabadon választható.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hu-HU" dirty="0" smtClean="0"/>
              <a:t>Nem említ be nem mutatott kompetenciát.</a:t>
            </a:r>
          </a:p>
          <a:p>
            <a:pPr>
              <a:buNone/>
            </a:pPr>
            <a:endParaRPr lang="hu-HU" dirty="0" smtClean="0"/>
          </a:p>
          <a:p>
            <a:pPr algn="ctr">
              <a:buNone/>
            </a:pPr>
            <a:r>
              <a:rPr lang="hu-HU" b="1" dirty="0" smtClean="0"/>
              <a:t>Hogy mindezek hogyan valósulhatnak meg, ahhoz lásd a továbbiakat!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ppt</a:t>
            </a:r>
            <a:r>
              <a:rPr lang="hu-HU" dirty="0" smtClean="0"/>
              <a:t> készítőjéről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Részt vett a vonatkozó jogszabályok kidolgozásában.</a:t>
            </a:r>
          </a:p>
          <a:p>
            <a:r>
              <a:rPr lang="hu-HU" dirty="0" smtClean="0"/>
              <a:t>Egyike az első 100 tanfelügyeleti-minősítési szakértőnek.</a:t>
            </a:r>
          </a:p>
          <a:p>
            <a:r>
              <a:rPr lang="hu-HU" dirty="0" smtClean="0"/>
              <a:t>Ennek megfelelően átesett a próbaminősítési eljáráson.</a:t>
            </a:r>
          </a:p>
          <a:p>
            <a:r>
              <a:rPr lang="hu-HU" dirty="0" smtClean="0"/>
              <a:t>Részt vett a tanfelügyeleti-minősítési szakértők képzésében.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Profil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Profil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373" t="15625" r="15995" b="9179"/>
          <a:stretch>
            <a:fillRect/>
          </a:stretch>
        </p:blipFill>
        <p:spPr bwMode="auto">
          <a:xfrm>
            <a:off x="134494" y="1214422"/>
            <a:ext cx="88137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4143372" y="50720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/>
              <a:t>A világoskék keretben lévő adatok mindig a </a:t>
            </a:r>
            <a:r>
              <a:rPr lang="hu-HU" b="1" dirty="0" err="1" smtClean="0"/>
              <a:t>KIR-ből</a:t>
            </a:r>
            <a:r>
              <a:rPr lang="hu-HU" b="1" dirty="0" smtClean="0"/>
              <a:t> származnak, ezért csak ott javíthatók. Ezt írja a „fontos információ” is.</a:t>
            </a:r>
            <a:endParaRPr lang="hu-HU" b="1" dirty="0"/>
          </a:p>
        </p:txBody>
      </p:sp>
      <p:cxnSp>
        <p:nvCxnSpPr>
          <p:cNvPr id="7" name="Egyenes összekötő nyíllal 6"/>
          <p:cNvCxnSpPr/>
          <p:nvPr/>
        </p:nvCxnSpPr>
        <p:spPr>
          <a:xfrm rot="16200000" flipV="1">
            <a:off x="5143504" y="4000504"/>
            <a:ext cx="1143008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Profil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Előfordulhatnak </a:t>
            </a:r>
            <a:r>
              <a:rPr lang="hu-HU" dirty="0" smtClean="0"/>
              <a:t>ilyen jelzések: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Ez csak akkor jelent problémát, ha kellene, hogy legyen adat erről. Ha nem, akkor nem kell vele foglalkozni.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14554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gyenes összekötő nyíllal 5"/>
          <p:cNvCxnSpPr/>
          <p:nvPr/>
        </p:nvCxnSpPr>
        <p:spPr>
          <a:xfrm rot="16200000" flipH="1">
            <a:off x="3643306" y="2357430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Teendők a profillal kapcsolatban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Ellenőrizni kell az adatok helyességét, és ha valami nem stimmel, akkor az intézmény ügyintézőjével javíttatni a </a:t>
            </a:r>
            <a:r>
              <a:rPr lang="hu-HU" dirty="0" err="1" smtClean="0"/>
              <a:t>KIR-ben</a:t>
            </a:r>
            <a:r>
              <a:rPr lang="hu-HU" dirty="0" smtClean="0"/>
              <a:t>.</a:t>
            </a:r>
          </a:p>
          <a:p>
            <a:r>
              <a:rPr lang="hu-HU" dirty="0" smtClean="0"/>
              <a:t>Ezt követően a </a:t>
            </a:r>
            <a:r>
              <a:rPr lang="hu-HU" dirty="0" err="1" smtClean="0"/>
              <a:t>pf-ban</a:t>
            </a:r>
            <a:r>
              <a:rPr lang="hu-HU" dirty="0" smtClean="0"/>
              <a:t> is megváltoznak az adatok.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hu-HU" dirty="0" smtClean="0"/>
              <a:t>A feltöltés szabályai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740277"/>
          </a:xfrm>
        </p:spPr>
        <p:txBody>
          <a:bodyPr/>
          <a:lstStyle/>
          <a:p>
            <a:pPr>
              <a:buNone/>
            </a:pPr>
            <a:r>
              <a:rPr lang="hu-HU" sz="2000" dirty="0" smtClean="0"/>
              <a:t>Innentől nem csak </a:t>
            </a:r>
            <a:r>
              <a:rPr lang="hu-HU" sz="2000" dirty="0" err="1" smtClean="0"/>
              <a:t>KIR-es</a:t>
            </a:r>
            <a:r>
              <a:rPr lang="hu-HU" sz="2000" dirty="0" smtClean="0"/>
              <a:t> adatok lesznek, ezért itt érdemes megismerkedni pár ikonnal: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10715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86124"/>
            <a:ext cx="11430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636"/>
            <a:ext cx="535785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285984" y="2071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b="1" dirty="0" smtClean="0"/>
              <a:t>Ha nem akarod menteni a feltöltött anyagot vagy adatot, ide kattints!</a:t>
            </a:r>
            <a:endParaRPr lang="hu-HU" b="1" dirty="0"/>
          </a:p>
        </p:txBody>
      </p:sp>
      <p:cxnSp>
        <p:nvCxnSpPr>
          <p:cNvPr id="9" name="Egyenes összekötő nyíllal 8"/>
          <p:cNvCxnSpPr>
            <a:stCxn id="7" idx="1"/>
          </p:cNvCxnSpPr>
          <p:nvPr/>
        </p:nvCxnSpPr>
        <p:spPr>
          <a:xfrm rot="10800000" flipV="1">
            <a:off x="1428728" y="2394844"/>
            <a:ext cx="857256" cy="105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églalap 9"/>
          <p:cNvSpPr/>
          <p:nvPr/>
        </p:nvSpPr>
        <p:spPr>
          <a:xfrm>
            <a:off x="2285984" y="26431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b="1" dirty="0" smtClean="0"/>
              <a:t>Ha menteni akarod, továbblépés előtt ide kell kattintanod.</a:t>
            </a:r>
            <a:endParaRPr lang="hu-HU" b="1" dirty="0"/>
          </a:p>
        </p:txBody>
      </p:sp>
      <p:cxnSp>
        <p:nvCxnSpPr>
          <p:cNvPr id="12" name="Egyenes összekötő nyíllal 11"/>
          <p:cNvCxnSpPr>
            <a:stCxn id="10" idx="1"/>
          </p:cNvCxnSpPr>
          <p:nvPr/>
        </p:nvCxnSpPr>
        <p:spPr>
          <a:xfrm rot="10800000">
            <a:off x="857224" y="2428868"/>
            <a:ext cx="1428760" cy="5374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églalap 12"/>
          <p:cNvSpPr/>
          <p:nvPr/>
        </p:nvSpPr>
        <p:spPr>
          <a:xfrm>
            <a:off x="2285984" y="3357562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Ha a kurzort ide húzod, az adott dokumentummal kapcsolatos információ jelenik meg. Néha egész sok.</a:t>
            </a:r>
            <a:endParaRPr lang="hu-HU" b="1" dirty="0"/>
          </a:p>
        </p:txBody>
      </p:sp>
      <p:cxnSp>
        <p:nvCxnSpPr>
          <p:cNvPr id="15" name="Egyenes összekötő nyíllal 14"/>
          <p:cNvCxnSpPr>
            <a:stCxn id="13" idx="1"/>
          </p:cNvCxnSpPr>
          <p:nvPr/>
        </p:nvCxnSpPr>
        <p:spPr>
          <a:xfrm rot="10800000">
            <a:off x="1571604" y="3571876"/>
            <a:ext cx="714380" cy="1088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églalap 15"/>
          <p:cNvSpPr/>
          <p:nvPr/>
        </p:nvSpPr>
        <p:spPr>
          <a:xfrm>
            <a:off x="0" y="5643578"/>
            <a:ext cx="700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Ha *</a:t>
            </a:r>
            <a:r>
              <a:rPr lang="hu-HU" b="1" dirty="0" err="1" smtClean="0"/>
              <a:t>-os</a:t>
            </a:r>
            <a:r>
              <a:rPr lang="hu-HU" b="1" dirty="0" smtClean="0"/>
              <a:t> dolgot hagysz ki, tudsz menteni, és továbblépni, de a véglegesítés előtt még vissza kell térned pótolni.</a:t>
            </a:r>
            <a:endParaRPr lang="hu-HU" b="1" dirty="0"/>
          </a:p>
        </p:txBody>
      </p:sp>
      <p:cxnSp>
        <p:nvCxnSpPr>
          <p:cNvPr id="20" name="Egyenes összekötő nyíllal 19"/>
          <p:cNvCxnSpPr/>
          <p:nvPr/>
        </p:nvCxnSpPr>
        <p:spPr>
          <a:xfrm flipV="1">
            <a:off x="642910" y="5286388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618017" y="6215082"/>
            <a:ext cx="4596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Ha **</a:t>
            </a:r>
            <a:r>
              <a:rPr lang="hu-HU" b="1" dirty="0" err="1" smtClean="0"/>
              <a:t>-os</a:t>
            </a:r>
            <a:r>
              <a:rPr lang="hu-HU" b="1" dirty="0" smtClean="0"/>
              <a:t> dolgot hagysz ki, nem tudsz menteni.</a:t>
            </a:r>
            <a:endParaRPr lang="hu-HU" b="1" dirty="0"/>
          </a:p>
        </p:txBody>
      </p:sp>
      <p:cxnSp>
        <p:nvCxnSpPr>
          <p:cNvPr id="25" name="Egyenes összekötő nyíllal 24"/>
          <p:cNvCxnSpPr/>
          <p:nvPr/>
        </p:nvCxnSpPr>
        <p:spPr>
          <a:xfrm rot="10800000">
            <a:off x="5857884" y="5500702"/>
            <a:ext cx="292895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Kép 1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428736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églalap 17"/>
          <p:cNvSpPr/>
          <p:nvPr/>
        </p:nvSpPr>
        <p:spPr>
          <a:xfrm>
            <a:off x="2214546" y="1428736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A mikor nem adatot írsz be, hanem dokumentumot töltesz fel, ide kell kattintanod. Utána értelemszerű.</a:t>
            </a:r>
            <a:endParaRPr lang="hu-HU" b="1" dirty="0"/>
          </a:p>
        </p:txBody>
      </p:sp>
      <p:cxnSp>
        <p:nvCxnSpPr>
          <p:cNvPr id="21" name="Egyenes összekötő nyíllal 20"/>
          <p:cNvCxnSpPr/>
          <p:nvPr/>
        </p:nvCxnSpPr>
        <p:spPr>
          <a:xfrm rot="10800000">
            <a:off x="1285852" y="171448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Kép 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214818"/>
            <a:ext cx="15001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églalap 23"/>
          <p:cNvSpPr/>
          <p:nvPr/>
        </p:nvSpPr>
        <p:spPr>
          <a:xfrm>
            <a:off x="2285984" y="4071942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Ez azt jelent, hogy nem lehet beírni, csak legördülőből kiválasztani. </a:t>
            </a:r>
            <a:r>
              <a:rPr lang="hu-HU" b="1" dirty="0" smtClean="0"/>
              <a:t>Pl. a </a:t>
            </a:r>
            <a:r>
              <a:rPr lang="hu-HU" b="1" dirty="0" smtClean="0"/>
              <a:t>dátumoknál ilyen szokott lenni.</a:t>
            </a:r>
            <a:endParaRPr lang="hu-HU" b="1" dirty="0"/>
          </a:p>
        </p:txBody>
      </p:sp>
      <p:cxnSp>
        <p:nvCxnSpPr>
          <p:cNvPr id="27" name="Egyenes összekötő nyíllal 26"/>
          <p:cNvCxnSpPr>
            <a:endCxn id="22" idx="3"/>
          </p:cNvCxnSpPr>
          <p:nvPr/>
        </p:nvCxnSpPr>
        <p:spPr>
          <a:xfrm rot="10800000" flipV="1">
            <a:off x="1857356" y="4286255"/>
            <a:ext cx="428628" cy="1071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Kép 28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72396" y="4429132"/>
            <a:ext cx="11430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Egyenes összekötő nyíllal 30"/>
          <p:cNvCxnSpPr/>
          <p:nvPr/>
        </p:nvCxnSpPr>
        <p:spPr>
          <a:xfrm>
            <a:off x="5857884" y="4572008"/>
            <a:ext cx="200026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feltöltés szabályai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50070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hu-HU" b="1" dirty="0" smtClean="0">
                <a:solidFill>
                  <a:srgbClr val="FF0000"/>
                </a:solidFill>
              </a:rPr>
              <a:t>Csak </a:t>
            </a:r>
            <a:r>
              <a:rPr lang="hu-HU" b="1" dirty="0" err="1" smtClean="0">
                <a:solidFill>
                  <a:srgbClr val="FF0000"/>
                </a:solidFill>
              </a:rPr>
              <a:t>pdf</a:t>
            </a:r>
            <a:r>
              <a:rPr lang="hu-HU" b="1" dirty="0" smtClean="0">
                <a:solidFill>
                  <a:srgbClr val="FF0000"/>
                </a:solidFill>
              </a:rPr>
              <a:t> fájlokat lehet feltölteni, semmi mást!</a:t>
            </a:r>
          </a:p>
          <a:p>
            <a:pPr>
              <a:buNone/>
            </a:pPr>
            <a:r>
              <a:rPr lang="hu-HU" dirty="0" smtClean="0"/>
              <a:t>Hogyan oldható ez meg?</a:t>
            </a:r>
          </a:p>
          <a:p>
            <a:r>
              <a:rPr lang="hu-HU" dirty="0" smtClean="0"/>
              <a:t>A feltöltendőket </a:t>
            </a:r>
            <a:r>
              <a:rPr lang="hu-HU" dirty="0" err="1" smtClean="0"/>
              <a:t>Word-ben</a:t>
            </a:r>
            <a:r>
              <a:rPr lang="hu-HU" dirty="0" smtClean="0"/>
              <a:t> megszerkeszted, és ha kész, a „mentés másként” funkciót használva </a:t>
            </a:r>
            <a:r>
              <a:rPr lang="hu-HU" dirty="0" err="1" smtClean="0"/>
              <a:t>pdf-ben</a:t>
            </a:r>
            <a:r>
              <a:rPr lang="hu-HU" dirty="0" smtClean="0"/>
              <a:t> is elmented.</a:t>
            </a:r>
          </a:p>
          <a:p>
            <a:r>
              <a:rPr lang="hu-HU" dirty="0" smtClean="0"/>
              <a:t>Ha ezt a </a:t>
            </a:r>
            <a:r>
              <a:rPr lang="hu-HU" dirty="0" err="1" smtClean="0"/>
              <a:t>Word-öd</a:t>
            </a:r>
            <a:r>
              <a:rPr lang="hu-HU" dirty="0" smtClean="0"/>
              <a:t> nem ajánlja fel, akkor az interneten könnyen találhatsz ingyen és gyorsan letölthető programot, amivel tudod a dokumentumot konvertálni. (Az informatikás kolléga fog tudni segíteni. </a:t>
            </a:r>
            <a:r>
              <a:rPr lang="hu-HU" dirty="0" smtClean="0">
                <a:sym typeface="Wingdings" pitchFamily="2" charset="2"/>
              </a:rPr>
              <a:t>)</a:t>
            </a:r>
          </a:p>
          <a:p>
            <a:r>
              <a:rPr lang="hu-HU" dirty="0" smtClean="0">
                <a:sym typeface="Wingdings" pitchFamily="2" charset="2"/>
              </a:rPr>
              <a:t>FIGYELEM! A </a:t>
            </a:r>
            <a:r>
              <a:rPr lang="hu-HU" dirty="0" err="1" smtClean="0">
                <a:sym typeface="Wingdings" pitchFamily="2" charset="2"/>
              </a:rPr>
              <a:t>pdf</a:t>
            </a:r>
            <a:r>
              <a:rPr lang="hu-HU" dirty="0" smtClean="0">
                <a:sym typeface="Wingdings" pitchFamily="2" charset="2"/>
              </a:rPr>
              <a:t> nem szerkeszthető, csak akkor tedd át, ha tényleg kész és hibátlan a dokumentum. Ha később találsz hibát, Wordben tudod javítani, és újra konvertálni </a:t>
            </a:r>
            <a:r>
              <a:rPr lang="hu-HU" dirty="0" err="1" smtClean="0">
                <a:sym typeface="Wingdings" pitchFamily="2" charset="2"/>
              </a:rPr>
              <a:t>pdf-be</a:t>
            </a:r>
            <a:r>
              <a:rPr lang="hu-HU" dirty="0" smtClean="0">
                <a:sym typeface="Wingdings" pitchFamily="2" charset="2"/>
              </a:rPr>
              <a:t>.</a:t>
            </a:r>
          </a:p>
          <a:p>
            <a:r>
              <a:rPr lang="hu-HU" dirty="0" err="1" smtClean="0">
                <a:sym typeface="Wingdings" pitchFamily="2" charset="2"/>
              </a:rPr>
              <a:t>Ppt</a:t>
            </a:r>
            <a:r>
              <a:rPr lang="hu-HU" dirty="0" smtClean="0">
                <a:sym typeface="Wingdings" pitchFamily="2" charset="2"/>
              </a:rPr>
              <a:t> vagy kép is menthető </a:t>
            </a:r>
            <a:r>
              <a:rPr lang="hu-HU" dirty="0" err="1" smtClean="0">
                <a:sym typeface="Wingdings" pitchFamily="2" charset="2"/>
              </a:rPr>
              <a:t>pdf-ben</a:t>
            </a:r>
            <a:r>
              <a:rPr lang="hu-HU" dirty="0" smtClean="0">
                <a:sym typeface="Wingdings" pitchFamily="2" charset="2"/>
              </a:rPr>
              <a:t>, de így nem tudsz fejlécet, láblécet csinálni. Érdemes ezeket először egy Word-dokumentumba másolni, aztán…</a:t>
            </a:r>
          </a:p>
          <a:p>
            <a:r>
              <a:rPr lang="hu-HU" dirty="0" smtClean="0">
                <a:sym typeface="Wingdings" pitchFamily="2" charset="2"/>
              </a:rPr>
              <a:t>Filmet úgy tudsz feltölteni, hogy feltöltöd egy internetes megosztóra, vagy ha lehetőséged van, egy honlapra, és a linket bemásolod egy Word-dokumentumba, amit aztán…</a:t>
            </a:r>
          </a:p>
          <a:p>
            <a:pPr>
              <a:buNone/>
            </a:pPr>
            <a:r>
              <a:rPr lang="hu-HU" dirty="0" smtClean="0">
                <a:sym typeface="Wingdings" pitchFamily="2" charset="2"/>
              </a:rPr>
              <a:t>(A dokumentumok tartalmi elemeiről később lesz szó, benne arról is, hogy szerintem miért nem érdemes képpel és filmmel bajlódni…)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Szakmai önéletrajz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u-HU" dirty="0" smtClean="0"/>
              <a:t>Szakmai önéletrajz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/>
          <a:lstStyle/>
          <a:p>
            <a:r>
              <a:rPr lang="hu-HU" dirty="0" smtClean="0"/>
              <a:t>Részben </a:t>
            </a:r>
            <a:r>
              <a:rPr lang="hu-HU" dirty="0" err="1" smtClean="0"/>
              <a:t>KIR-ből</a:t>
            </a:r>
            <a:r>
              <a:rPr lang="hu-HU" dirty="0" smtClean="0"/>
              <a:t> származó adatokat tartalmaz (teendő mint a profilnál)</a:t>
            </a:r>
          </a:p>
          <a:p>
            <a:r>
              <a:rPr lang="hu-HU" dirty="0" smtClean="0"/>
              <a:t>Részben feltöltendő.</a:t>
            </a:r>
          </a:p>
          <a:p>
            <a:r>
              <a:rPr lang="hu-HU" dirty="0" smtClean="0"/>
              <a:t>Részei: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2786058"/>
            <a:ext cx="507209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Szakmai önéletrajz</a:t>
            </a:r>
            <a:br>
              <a:rPr lang="hu-HU" dirty="0" smtClean="0"/>
            </a:br>
            <a:r>
              <a:rPr lang="hu-HU" dirty="0" smtClean="0"/>
              <a:t>Személyes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373" t="25390" r="17093" b="15039"/>
          <a:stretch>
            <a:fillRect/>
          </a:stretch>
        </p:blipFill>
        <p:spPr bwMode="auto">
          <a:xfrm>
            <a:off x="142844" y="1857364"/>
            <a:ext cx="878687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4286248" y="1500174"/>
            <a:ext cx="4481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Kék, tehát a </a:t>
            </a:r>
            <a:r>
              <a:rPr lang="hu-HU" b="1" dirty="0" err="1" smtClean="0"/>
              <a:t>KIR-ből</a:t>
            </a:r>
            <a:r>
              <a:rPr lang="hu-HU" b="1" dirty="0" smtClean="0"/>
              <a:t> van, csak ellenőrizni kell.</a:t>
            </a:r>
            <a:endParaRPr lang="hu-HU" b="1" dirty="0"/>
          </a:p>
        </p:txBody>
      </p:sp>
      <p:cxnSp>
        <p:nvCxnSpPr>
          <p:cNvPr id="7" name="Egyenes összekötő nyíllal 6"/>
          <p:cNvCxnSpPr/>
          <p:nvPr/>
        </p:nvCxnSpPr>
        <p:spPr>
          <a:xfrm rot="10800000" flipV="1">
            <a:off x="6072198" y="1857364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4286248" y="6072206"/>
            <a:ext cx="4573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Ide kattintva meg kell adni egy telefonszámot.</a:t>
            </a:r>
            <a:endParaRPr lang="hu-HU" b="1" dirty="0"/>
          </a:p>
        </p:txBody>
      </p:sp>
      <p:cxnSp>
        <p:nvCxnSpPr>
          <p:cNvPr id="10" name="Egyenes összekötő nyíllal 9"/>
          <p:cNvCxnSpPr/>
          <p:nvPr/>
        </p:nvCxnSpPr>
        <p:spPr>
          <a:xfrm rot="10800000">
            <a:off x="3929058" y="5715016"/>
            <a:ext cx="150019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Szakmai önéletrajz</a:t>
            </a:r>
            <a:br>
              <a:rPr lang="hu-HU" dirty="0" smtClean="0"/>
            </a:br>
            <a:r>
              <a:rPr lang="hu-HU" dirty="0" smtClean="0"/>
              <a:t>Végzettségek, szakképzettségek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928802"/>
            <a:ext cx="6215106" cy="422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4214810" y="2571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b="1" dirty="0" err="1" smtClean="0"/>
              <a:t>KIR-es</a:t>
            </a:r>
            <a:r>
              <a:rPr lang="hu-HU" b="1" dirty="0" smtClean="0"/>
              <a:t> adatok, ellenőrizni kell, ha hiba van, ott javítható.</a:t>
            </a:r>
            <a:endParaRPr lang="hu-HU" b="1" dirty="0"/>
          </a:p>
        </p:txBody>
      </p:sp>
      <p:cxnSp>
        <p:nvCxnSpPr>
          <p:cNvPr id="7" name="Egyenes összekötő nyíllal 6"/>
          <p:cNvCxnSpPr/>
          <p:nvPr/>
        </p:nvCxnSpPr>
        <p:spPr>
          <a:xfrm rot="10800000" flipV="1">
            <a:off x="4929190" y="3000372"/>
            <a:ext cx="1428760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Első lépések, tudnivalók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Szakmai önéletrajz</a:t>
            </a:r>
            <a:br>
              <a:rPr lang="hu-HU" dirty="0" smtClean="0"/>
            </a:br>
            <a:r>
              <a:rPr lang="hu-HU" dirty="0" smtClean="0"/>
              <a:t>Szakmai tapasztalatok, munkahelyek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3300" y="2071678"/>
            <a:ext cx="851498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5000628" y="1571612"/>
            <a:ext cx="3663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A jelenlegi munkahely a </a:t>
            </a:r>
            <a:r>
              <a:rPr lang="hu-HU" b="1" dirty="0" err="1" smtClean="0"/>
              <a:t>KIR-ből</a:t>
            </a:r>
            <a:r>
              <a:rPr lang="hu-HU" b="1" dirty="0" smtClean="0"/>
              <a:t> van.</a:t>
            </a:r>
            <a:endParaRPr lang="hu-HU" b="1" dirty="0"/>
          </a:p>
        </p:txBody>
      </p:sp>
      <p:cxnSp>
        <p:nvCxnSpPr>
          <p:cNvPr id="7" name="Egyenes összekötő nyíllal 6"/>
          <p:cNvCxnSpPr/>
          <p:nvPr/>
        </p:nvCxnSpPr>
        <p:spPr>
          <a:xfrm rot="5400000">
            <a:off x="6072198" y="2428868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214282" y="24288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b="1" dirty="0" smtClean="0"/>
              <a:t>Az ilyen információk fontosak lehetnek, ha hiányzik, pótoljuk, és a többi munkahelynél is adjuk </a:t>
            </a:r>
            <a:r>
              <a:rPr lang="hu-HU" b="1" dirty="0" smtClean="0"/>
              <a:t>meg, ha volt!</a:t>
            </a:r>
            <a:endParaRPr lang="hu-HU" b="1" dirty="0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1714480" y="3286124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3000364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b="1" dirty="0" smtClean="0"/>
              <a:t>Itt lehet megadni a korábbi munkahelyeket. Akárhányat lehet, ez a gomb mindig megmarad. A pedagógus munkakörök kellenek ide, az egyebek a következőnél lesznek.</a:t>
            </a:r>
            <a:endParaRPr lang="hu-HU" b="1" dirty="0"/>
          </a:p>
        </p:txBody>
      </p:sp>
      <p:cxnSp>
        <p:nvCxnSpPr>
          <p:cNvPr id="13" name="Egyenes összekötő nyíllal 12"/>
          <p:cNvCxnSpPr/>
          <p:nvPr/>
        </p:nvCxnSpPr>
        <p:spPr>
          <a:xfrm rot="10800000">
            <a:off x="2143108" y="5857892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Szakmai önéletrajz</a:t>
            </a:r>
            <a:br>
              <a:rPr lang="hu-HU" dirty="0" smtClean="0"/>
            </a:br>
            <a:r>
              <a:rPr lang="hu-HU" dirty="0" smtClean="0"/>
              <a:t>Egyéb szakmai tapasztalat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4572000" y="15716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b="1" dirty="0" smtClean="0"/>
              <a:t>Ide egyszerűen be kell gépelni, hogy milyen munkahelyen, milyen munkakörben mettől meddig dolgoztál (vagy amit te gondolsz, teljesen szabadon).</a:t>
            </a:r>
          </a:p>
          <a:p>
            <a:pPr>
              <a:buNone/>
            </a:pPr>
            <a:r>
              <a:rPr lang="hu-HU" b="1" dirty="0" smtClean="0"/>
              <a:t>Olyan munkát érdemes beírni, aminek a pedagógus munkához köze van (pl. </a:t>
            </a:r>
            <a:r>
              <a:rPr lang="hu-HU" b="1" dirty="0" err="1" smtClean="0"/>
              <a:t>ped</a:t>
            </a:r>
            <a:r>
              <a:rPr lang="hu-HU" b="1" dirty="0" smtClean="0"/>
              <a:t>. asszisztens, </a:t>
            </a:r>
            <a:r>
              <a:rPr lang="hu-HU" b="1" dirty="0" err="1" smtClean="0"/>
              <a:t>ped</a:t>
            </a:r>
            <a:r>
              <a:rPr lang="hu-HU" b="1" dirty="0" smtClean="0"/>
              <a:t>. előadó, oktatásüggyel kapcsolatos tisztviselő…)</a:t>
            </a:r>
            <a:endParaRPr lang="hu-HU" b="1" dirty="0"/>
          </a:p>
        </p:txBody>
      </p:sp>
      <p:cxnSp>
        <p:nvCxnSpPr>
          <p:cNvPr id="7" name="Egyenes összekötő nyíllal 6"/>
          <p:cNvCxnSpPr/>
          <p:nvPr/>
        </p:nvCxnSpPr>
        <p:spPr>
          <a:xfrm rot="10800000" flipV="1">
            <a:off x="4714876" y="3786190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214282" y="4929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b="1" dirty="0" smtClean="0"/>
              <a:t>A kötelező itt úgy értendő, hogy ha töltesz fel ilyet, akkor ezt a mezőt kötelező kitölteni.</a:t>
            </a:r>
            <a:endParaRPr lang="hu-HU" b="1" dirty="0"/>
          </a:p>
        </p:txBody>
      </p:sp>
      <p:cxnSp>
        <p:nvCxnSpPr>
          <p:cNvPr id="10" name="Egyenes összekötő nyíllal 9"/>
          <p:cNvCxnSpPr/>
          <p:nvPr/>
        </p:nvCxnSpPr>
        <p:spPr>
          <a:xfrm rot="5400000" flipH="1" flipV="1">
            <a:off x="2678893" y="3536157"/>
            <a:ext cx="1571636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Szakmai önéletrajz</a:t>
            </a:r>
            <a:br>
              <a:rPr lang="hu-HU" dirty="0" smtClean="0"/>
            </a:br>
            <a:r>
              <a:rPr lang="hu-HU" dirty="0" smtClean="0"/>
              <a:t>Továbbképzések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Annyit töltesz fel, ahányat akarsz. Nem muszáj mindet, csak amit fontosnak tartasz.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91440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3929058" y="26431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b="1" dirty="0" smtClean="0"/>
              <a:t>Ezzel nem lőnek verebet, nem baj, ha nem írod le a képzés 6 soros nevét…</a:t>
            </a:r>
            <a:endParaRPr lang="hu-HU" b="1" dirty="0"/>
          </a:p>
        </p:txBody>
      </p:sp>
      <p:cxnSp>
        <p:nvCxnSpPr>
          <p:cNvPr id="7" name="Egyenes összekötő nyíllal 6"/>
          <p:cNvCxnSpPr/>
          <p:nvPr/>
        </p:nvCxnSpPr>
        <p:spPr>
          <a:xfrm rot="5400000">
            <a:off x="6643702" y="321468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5786446" y="4286256"/>
            <a:ext cx="3143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Tehát nem akkreditáltat is fel lehet tölteni!</a:t>
            </a:r>
            <a:endParaRPr lang="hu-HU" b="1" dirty="0"/>
          </a:p>
        </p:txBody>
      </p:sp>
      <p:cxnSp>
        <p:nvCxnSpPr>
          <p:cNvPr id="10" name="Egyenes összekötő nyíllal 9"/>
          <p:cNvCxnSpPr/>
          <p:nvPr/>
        </p:nvCxnSpPr>
        <p:spPr>
          <a:xfrm rot="10800000" flipV="1">
            <a:off x="4357686" y="4500570"/>
            <a:ext cx="150019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4357686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b="1" dirty="0" smtClean="0"/>
              <a:t>Csak időpont kell, tanúsítvány száma vagy ilyesmi nem.</a:t>
            </a:r>
            <a:endParaRPr lang="hu-HU" b="1" dirty="0"/>
          </a:p>
        </p:txBody>
      </p:sp>
      <p:cxnSp>
        <p:nvCxnSpPr>
          <p:cNvPr id="12" name="Egyenes összekötő nyíllal 11"/>
          <p:cNvCxnSpPr/>
          <p:nvPr/>
        </p:nvCxnSpPr>
        <p:spPr>
          <a:xfrm rot="16200000" flipV="1">
            <a:off x="5000628" y="5357826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Legendák és cáfolatuk II.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Legendák és cáfolatuk II.1.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dirty="0" smtClean="0"/>
              <a:t>Az eljárás során be kell mutatni a továbbképzések tanúsítványait.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NEM KELL.</a:t>
            </a:r>
          </a:p>
          <a:p>
            <a:pPr>
              <a:buNone/>
            </a:pPr>
            <a:r>
              <a:rPr lang="hu-HU" dirty="0" smtClean="0"/>
              <a:t>Sehol, semmilyen dokumentum nem ír ilyet. A minősítés egyébként sem törvényességi ellenőrzés. Önmagában a továbbképzések ténye nem sok információt ad a szakértőnek, inkább az ezek eredményeként megjelenő szakmai elemek, vagy amit ezekről a szakmai életút bemutatásában írsz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 smtClean="0"/>
              <a:t>Azért persze legyenek meg a tanúsítványok, ha itt nem is, máshol lehet rájuk szükség.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Szakmai önéletrajz</a:t>
            </a:r>
            <a:br>
              <a:rPr lang="hu-HU" dirty="0" smtClean="0"/>
            </a:br>
            <a:r>
              <a:rPr lang="hu-HU" dirty="0" smtClean="0"/>
              <a:t>Publikációk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Akár egy helyi, vagy iskolai lapban, vagy évkönyvben megjelent írás is lehet, ha a kompetenciáidat alátámasztja. Nem csak </a:t>
            </a:r>
            <a:r>
              <a:rPr lang="hu-HU" smtClean="0"/>
              <a:t>„nagy” </a:t>
            </a:r>
            <a:r>
              <a:rPr lang="hu-HU" dirty="0" smtClean="0"/>
              <a:t>szaklapok, cikkei, vagy könyvek.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429000"/>
            <a:ext cx="835824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Szakmai önéletrajz</a:t>
            </a:r>
            <a:br>
              <a:rPr lang="hu-HU" dirty="0" smtClean="0"/>
            </a:br>
            <a:r>
              <a:rPr lang="hu-HU" dirty="0" smtClean="0"/>
              <a:t>Kitüntetések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Itt se csak „nagy” dolgokra kell gondolni. Egy helyi, iskolai elismerés is elismerés, nyilván nem véletlenül kaptad…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429000"/>
            <a:ext cx="64294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0" y="4572008"/>
            <a:ext cx="41692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Lehet nem közneveléssel összefüggő is</a:t>
            </a:r>
            <a:r>
              <a:rPr lang="hu-HU" b="1" dirty="0" smtClean="0"/>
              <a:t>.</a:t>
            </a:r>
          </a:p>
          <a:p>
            <a:pPr>
              <a:buNone/>
            </a:pPr>
            <a:r>
              <a:rPr lang="hu-HU" b="1" dirty="0" smtClean="0"/>
              <a:t>Ha pl. megkapod a </a:t>
            </a:r>
            <a:r>
              <a:rPr lang="hu-HU" b="1" dirty="0" err="1" smtClean="0"/>
              <a:t>Piripócsért</a:t>
            </a:r>
            <a:r>
              <a:rPr lang="hu-HU" b="1" dirty="0" smtClean="0"/>
              <a:t> Emlékérem</a:t>
            </a:r>
          </a:p>
          <a:p>
            <a:pPr>
              <a:buNone/>
            </a:pPr>
            <a:r>
              <a:rPr lang="hu-HU" b="1" dirty="0" smtClean="0"/>
              <a:t>a</a:t>
            </a:r>
            <a:r>
              <a:rPr lang="hu-HU" b="1" dirty="0" smtClean="0"/>
              <a:t>rany fokozatát, amit mondjuk nem csak </a:t>
            </a:r>
          </a:p>
          <a:p>
            <a:pPr>
              <a:buNone/>
            </a:pPr>
            <a:r>
              <a:rPr lang="hu-HU" b="1" dirty="0" smtClean="0"/>
              <a:t>tanároknak adnak…</a:t>
            </a:r>
            <a:endParaRPr lang="hu-HU" b="1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3786182" y="4786322"/>
            <a:ext cx="192882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Szakmai önéletrajz</a:t>
            </a:r>
            <a:br>
              <a:rPr lang="hu-HU" dirty="0" smtClean="0"/>
            </a:br>
            <a:r>
              <a:rPr lang="hu-HU" dirty="0" smtClean="0"/>
              <a:t>Nyelvismeret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Örök kérdés, hogy csak nyelvvizsgát lehet-e ide feltölteni. Nem mondja senki. DE! Igazából a kompetenciák szempontjából semmi jelentősége, ha bizonytalan vagy, hagyd a csudába, és menj tovább!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256"/>
            <a:ext cx="821537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Szakmai önéletrajz</a:t>
            </a:r>
            <a:br>
              <a:rPr lang="hu-HU" dirty="0" smtClean="0"/>
            </a:br>
            <a:r>
              <a:rPr lang="hu-HU" dirty="0" smtClean="0"/>
              <a:t>Érdeklődési kör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Teljesen szabadon bármi. Persze csak olyasmit érdemes ide beírni, aminek legalább közvetve köze van a pedagógiai tevékenységedhez.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78581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Pedagógiai tevékenység dokumentumai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Szoftverigény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Előfordulhat, hogy a rendszer egész egyszerűen nem működik, nem jelenik meg rendesen a felület.</a:t>
            </a:r>
          </a:p>
          <a:p>
            <a:r>
              <a:rPr lang="hu-HU" dirty="0" smtClean="0"/>
              <a:t>Ilyenkor rendszerint a böngészővel van baj.</a:t>
            </a:r>
          </a:p>
          <a:p>
            <a:r>
              <a:rPr lang="hu-HU" dirty="0" smtClean="0"/>
              <a:t>Újabb kiadású Explorer, </a:t>
            </a:r>
            <a:r>
              <a:rPr lang="hu-HU" dirty="0" err="1" smtClean="0"/>
              <a:t>Chrome</a:t>
            </a:r>
            <a:r>
              <a:rPr lang="hu-HU" dirty="0" smtClean="0"/>
              <a:t> vagy </a:t>
            </a:r>
            <a:r>
              <a:rPr lang="hu-HU" dirty="0" err="1" smtClean="0"/>
              <a:t>Mozilla</a:t>
            </a:r>
            <a:r>
              <a:rPr lang="hu-HU" dirty="0" smtClean="0"/>
              <a:t> szükséges a működéshez. Ha nem ilyened van, a netről letölthetsz, frissíthetsz, nem nagy ügy.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Eredetiségnyilatkozat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Minden szükséges információ itt olvasható.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Akkor van szerencséd, ha a szkennered egyből </a:t>
            </a:r>
            <a:r>
              <a:rPr lang="hu-HU" dirty="0" err="1" smtClean="0"/>
              <a:t>pdf-et</a:t>
            </a:r>
            <a:r>
              <a:rPr lang="hu-HU" dirty="0" smtClean="0"/>
              <a:t> csinál, ha </a:t>
            </a:r>
            <a:r>
              <a:rPr lang="hu-HU" dirty="0" err="1" smtClean="0"/>
              <a:t>jpg-t</a:t>
            </a:r>
            <a:r>
              <a:rPr lang="hu-HU" dirty="0" smtClean="0"/>
              <a:t>, akkor azt illeszd egy </a:t>
            </a:r>
            <a:r>
              <a:rPr lang="hu-HU" dirty="0" err="1" smtClean="0"/>
              <a:t>word-doksiba</a:t>
            </a:r>
            <a:r>
              <a:rPr lang="hu-HU" dirty="0" smtClean="0"/>
              <a:t>, és a szokásos</a:t>
            </a:r>
            <a:r>
              <a:rPr lang="hu-HU" dirty="0" smtClean="0"/>
              <a:t>…</a:t>
            </a:r>
          </a:p>
          <a:p>
            <a:pPr>
              <a:buNone/>
            </a:pPr>
            <a:r>
              <a:rPr lang="hu-HU" dirty="0" smtClean="0"/>
              <a:t>Az Útmutató sokat ír a plágiumról, érdemes megnézni.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87868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nyíllal 6"/>
          <p:cNvCxnSpPr/>
          <p:nvPr/>
        </p:nvCxnSpPr>
        <p:spPr>
          <a:xfrm rot="16200000" flipH="1">
            <a:off x="5143504" y="2571744"/>
            <a:ext cx="114300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Intézményvezetői nyilatkozat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Minden szükséges információ itt olvasható.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440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nyíllal 4"/>
          <p:cNvCxnSpPr/>
          <p:nvPr/>
        </p:nvCxnSpPr>
        <p:spPr>
          <a:xfrm rot="16200000" flipH="1">
            <a:off x="5143504" y="2571744"/>
            <a:ext cx="114300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4286248" y="4929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b="1" dirty="0" smtClean="0"/>
              <a:t>Csak az intézményvezetőkre vonatkozik, másnak ezzel nem kell foglalkozni.</a:t>
            </a:r>
            <a:endParaRPr lang="hu-HU" b="1" dirty="0"/>
          </a:p>
        </p:txBody>
      </p:sp>
      <p:cxnSp>
        <p:nvCxnSpPr>
          <p:cNvPr id="8" name="Egyenes összekötő nyíllal 7"/>
          <p:cNvCxnSpPr/>
          <p:nvPr/>
        </p:nvCxnSpPr>
        <p:spPr>
          <a:xfrm rot="10800000">
            <a:off x="1928794" y="3571876"/>
            <a:ext cx="3286148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0" y="5657671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Jó példa ez arra, hogy az ilyen figyelmeztetések nem feltétlenül jelentenek hiányt. Nem töltöttél fel, de lehet, hogy nem is kell. Azt nézd meg, hogy van-e erre a dokumentumra vonatkozó piros x-ed a </a:t>
            </a:r>
            <a:r>
              <a:rPr lang="hu-HU" b="1" dirty="0" err="1" smtClean="0"/>
              <a:t>zárólapon</a:t>
            </a:r>
            <a:r>
              <a:rPr lang="hu-HU" b="1" dirty="0" smtClean="0"/>
              <a:t>! Ha nincs, akkor minden oké.</a:t>
            </a:r>
            <a:endParaRPr lang="hu-HU" b="1" dirty="0"/>
          </a:p>
        </p:txBody>
      </p:sp>
      <p:cxnSp>
        <p:nvCxnSpPr>
          <p:cNvPr id="11" name="Egyenes összekötő nyíllal 10"/>
          <p:cNvCxnSpPr/>
          <p:nvPr/>
        </p:nvCxnSpPr>
        <p:spPr>
          <a:xfrm flipV="1">
            <a:off x="1000100" y="4786322"/>
            <a:ext cx="1785950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Pedagógiai szakmai tevékenységek bemutatása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9144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3428992" y="3786190"/>
            <a:ext cx="521497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285852" y="18573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b="1" dirty="0" smtClean="0"/>
              <a:t>Csak Mesterpedagógus vagy Kutatótanár esetében kötelező.</a:t>
            </a:r>
            <a:endParaRPr lang="hu-HU" b="1" dirty="0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3214678" y="2357430"/>
            <a:ext cx="2428892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500034" y="5357826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De ha részt vettél ilyesmiben, csináltál ilyesmit, érdemes feltölteni, mert sokféle kompetencia bemutatására alkalmas</a:t>
            </a:r>
            <a:r>
              <a:rPr lang="hu-HU" b="1" dirty="0" smtClean="0"/>
              <a:t>. A legördülőből kell kiválasztani dolgokat, a feltöltött </a:t>
            </a:r>
            <a:r>
              <a:rPr lang="hu-HU" b="1" dirty="0" err="1" smtClean="0"/>
              <a:t>dok</a:t>
            </a:r>
            <a:r>
              <a:rPr lang="hu-HU" b="1" dirty="0" smtClean="0"/>
              <a:t>. </a:t>
            </a:r>
            <a:r>
              <a:rPr lang="hu-HU" b="1" dirty="0" smtClean="0"/>
              <a:t>t</a:t>
            </a:r>
            <a:r>
              <a:rPr lang="hu-HU" b="1" dirty="0" smtClean="0"/>
              <a:t>artalma pedig csak rajtad múlik.</a:t>
            </a:r>
            <a:endParaRPr lang="hu-HU" b="1" dirty="0"/>
          </a:p>
        </p:txBody>
      </p:sp>
      <p:cxnSp>
        <p:nvCxnSpPr>
          <p:cNvPr id="11" name="Egyenes összekötő nyíllal 10"/>
          <p:cNvCxnSpPr/>
          <p:nvPr/>
        </p:nvCxnSpPr>
        <p:spPr>
          <a:xfrm rot="5400000" flipH="1" flipV="1">
            <a:off x="964381" y="3750471"/>
            <a:ext cx="1857388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pedagógiai tevékenység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Ugyanaz a helyzet, mint az előzőnél.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91440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3500430" y="4000504"/>
            <a:ext cx="564357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4000496" y="2143116"/>
            <a:ext cx="2071702" cy="1714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Önálló alkotói, művészeti tevékenység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Ugyanaz a helyzet, mint az </a:t>
            </a:r>
            <a:r>
              <a:rPr lang="hu-HU" dirty="0" smtClean="0"/>
              <a:t>előzőknél, annyi különbséggel, hogy ez egyik fokozatnál sem kötelező.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878684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428596" y="3786190"/>
            <a:ext cx="592935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2357422" y="2571744"/>
            <a:ext cx="1357322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Intézmény bemutatása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4357686" y="1357298"/>
            <a:ext cx="1987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Ez megszívlelendő!</a:t>
            </a:r>
            <a:endParaRPr lang="hu-HU" b="1" dirty="0"/>
          </a:p>
        </p:txBody>
      </p:sp>
      <p:sp>
        <p:nvSpPr>
          <p:cNvPr id="6" name="Ellipszis 5"/>
          <p:cNvSpPr/>
          <p:nvPr/>
        </p:nvSpPr>
        <p:spPr>
          <a:xfrm>
            <a:off x="3714744" y="1928802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/>
          <p:cNvCxnSpPr/>
          <p:nvPr/>
        </p:nvCxnSpPr>
        <p:spPr>
          <a:xfrm rot="10800000" flipV="1">
            <a:off x="4071934" y="1643050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214282" y="3286124"/>
            <a:ext cx="1357322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2643158" y="3143248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Tehát most sincs kötelező tartalom, de érdemes ezt a felosztást követni, nyilván nem véletlenül ajánlott…</a:t>
            </a:r>
            <a:endParaRPr lang="hu-HU" b="1" dirty="0"/>
          </a:p>
        </p:txBody>
      </p:sp>
      <p:cxnSp>
        <p:nvCxnSpPr>
          <p:cNvPr id="12" name="Egyenes összekötő nyíllal 11"/>
          <p:cNvCxnSpPr>
            <a:endCxn id="9" idx="3"/>
          </p:cNvCxnSpPr>
          <p:nvPr/>
        </p:nvCxnSpPr>
        <p:spPr>
          <a:xfrm rot="10800000" flipV="1">
            <a:off x="1571604" y="3286124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églalap 12"/>
          <p:cNvSpPr/>
          <p:nvPr/>
        </p:nvSpPr>
        <p:spPr>
          <a:xfrm>
            <a:off x="214282" y="4786322"/>
            <a:ext cx="5786478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7143768" y="4214818"/>
            <a:ext cx="112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Ez fontos!</a:t>
            </a:r>
            <a:endParaRPr lang="hu-HU" b="1" dirty="0"/>
          </a:p>
        </p:txBody>
      </p:sp>
      <p:cxnSp>
        <p:nvCxnSpPr>
          <p:cNvPr id="16" name="Egyenes összekötő nyíllal 15"/>
          <p:cNvCxnSpPr>
            <a:stCxn id="14" idx="1"/>
          </p:cNvCxnSpPr>
          <p:nvPr/>
        </p:nvCxnSpPr>
        <p:spPr>
          <a:xfrm rot="10800000" flipV="1">
            <a:off x="6072198" y="4399484"/>
            <a:ext cx="1071570" cy="31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Intézmény bemutatása</a:t>
            </a:r>
            <a:br>
              <a:rPr lang="hu-HU" dirty="0" smtClean="0"/>
            </a:br>
            <a:r>
              <a:rPr lang="hu-HU" dirty="0" smtClean="0"/>
              <a:t>Néhány tanács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Érdemes tartani magad az ajánlott tartalomhoz, de ha valamiről nem tudsz írni, nem gond. Nincs kötelező tartalom.</a:t>
            </a:r>
          </a:p>
          <a:p>
            <a:r>
              <a:rPr lang="hu-HU" dirty="0" smtClean="0"/>
              <a:t>Ez a dokumentum nem rólad szól, itt ne is jelölj kompetenciákat.</a:t>
            </a:r>
          </a:p>
          <a:p>
            <a:r>
              <a:rPr lang="hu-HU" dirty="0" smtClean="0"/>
              <a:t>Ez nem a reklám helye! Nem az a cél, hogy reklámozd az intézményt, és elmeséld, hogy miért nagyszerű, hanem az, hogy bemutasd, hol, milyen környezetben, milyen körülmények közt dolgozol.</a:t>
            </a:r>
          </a:p>
          <a:p>
            <a:r>
              <a:rPr lang="hu-HU" dirty="0" smtClean="0"/>
              <a:t>Éppen ezért elemi érdeked az őszinteség!  Ha pl. őszintén leírod, hogy kevés az IKT eszköz az iskolában, akkor a szakértő nem is fogja keresni az órádon.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Szakmai életút bemutatása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Itt sincs kötelező tartalom, de van sok megszívlelendő tanács!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44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gyenes összekötő nyíllal 5"/>
          <p:cNvCxnSpPr/>
          <p:nvPr/>
        </p:nvCxnSpPr>
        <p:spPr>
          <a:xfrm rot="10800000" flipV="1">
            <a:off x="2786050" y="2285992"/>
            <a:ext cx="1428760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Szakmai életút bemutatása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Ez a </a:t>
            </a:r>
            <a:r>
              <a:rPr lang="hu-HU" dirty="0" err="1" smtClean="0"/>
              <a:t>pf</a:t>
            </a:r>
            <a:r>
              <a:rPr lang="hu-HU" dirty="0" smtClean="0"/>
              <a:t>. </a:t>
            </a:r>
            <a:r>
              <a:rPr lang="hu-HU" dirty="0" smtClean="0"/>
              <a:t>e</a:t>
            </a:r>
            <a:r>
              <a:rPr lang="hu-HU" dirty="0" smtClean="0"/>
              <a:t>gyik legfontosabb dokumentuma.</a:t>
            </a:r>
          </a:p>
          <a:p>
            <a:r>
              <a:rPr lang="hu-HU" dirty="0" smtClean="0"/>
              <a:t>Érdemes hozzá tanulmányozni a kompetenciákat, és mindegyiket érinteni valamennyire.</a:t>
            </a:r>
          </a:p>
          <a:p>
            <a:r>
              <a:rPr lang="hu-HU" dirty="0" smtClean="0"/>
              <a:t>Elegánsan kell egyensúlyozni: Ha csak jót írsz magadról, vagy csak rosszat, hiteltelen leszel.</a:t>
            </a:r>
          </a:p>
          <a:p>
            <a:r>
              <a:rPr lang="hu-HU" dirty="0" smtClean="0"/>
              <a:t>Arról írj, hogy mit érzel erősségednek, és miben tudnál még fejlődni.</a:t>
            </a:r>
          </a:p>
          <a:p>
            <a:r>
              <a:rPr lang="hu-HU" dirty="0" smtClean="0"/>
              <a:t>A múltról érdemes úgy írni, hogy kiemelsz néhány jelentős továbbképzést vagy más segítséget.</a:t>
            </a:r>
          </a:p>
          <a:p>
            <a:r>
              <a:rPr lang="hu-HU" dirty="0" smtClean="0"/>
              <a:t>Kerüld az érzelgősséget, és csak csínján az idézetekkel!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Tartalmi előírások, szempontok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Mivel már szó volt pár elkészítendő és feltöltendő dokumentumról, és innentől csupa ilyen jön, itt érdemes erre rátérni.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Belépés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www.oktatas.hu</a:t>
            </a:r>
            <a:r>
              <a:rPr lang="hu-HU" dirty="0" smtClean="0"/>
              <a:t>/pem2015)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5725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Tartalmi előírások, szempontok</a:t>
            </a:r>
            <a:br>
              <a:rPr lang="hu-HU" dirty="0" smtClean="0"/>
            </a:br>
            <a:r>
              <a:rPr lang="hu-HU" dirty="0" smtClean="0"/>
              <a:t>Az Útmutató ajánlásai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Általános elv, hogy NINCS kötelező tartalom és forma.</a:t>
            </a:r>
          </a:p>
          <a:p>
            <a:r>
              <a:rPr lang="hu-HU" dirty="0" smtClean="0"/>
              <a:t>A felület és az Útmutató csak ajánlásokat ad meg, az ezekben szereplő tartalom és forma nem kötelező.</a:t>
            </a:r>
          </a:p>
          <a:p>
            <a:r>
              <a:rPr lang="hu-HU" dirty="0" smtClean="0"/>
              <a:t>Célszerű és érdemes ezeket követni, de semmilyen hátrányt nem jelent, ha ez nem történik meg.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Tartalmi előírások, </a:t>
            </a:r>
            <a:r>
              <a:rPr lang="hu-HU" dirty="0" smtClean="0"/>
              <a:t>szempontok</a:t>
            </a:r>
            <a:br>
              <a:rPr lang="hu-HU" dirty="0" smtClean="0"/>
            </a:br>
            <a:r>
              <a:rPr lang="hu-HU" dirty="0" smtClean="0"/>
              <a:t>Plágium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Az Útmutató sokat ír erről, érdemes elolvasni.</a:t>
            </a:r>
          </a:p>
          <a:p>
            <a:r>
              <a:rPr lang="hu-HU" dirty="0" smtClean="0"/>
              <a:t>A lényeg, hogy ha valamelyik dokumentumban előfordul bármi, amit nem te írtál (idézet, feladat, irodalmi mű részlete… stb.), akkor add meg a pontos forrást!</a:t>
            </a:r>
          </a:p>
          <a:p>
            <a:r>
              <a:rPr lang="hu-HU" dirty="0" smtClean="0"/>
              <a:t>Vigyázat! Ami az interneten megjelent, az még nem feltétlenül szabadon felhasználható anyag, nézz utána pontosan!</a:t>
            </a:r>
          </a:p>
          <a:p>
            <a:r>
              <a:rPr lang="hu-HU" dirty="0" smtClean="0"/>
              <a:t>Ahol teheted, kerüld az ilyesmit! (Pl. ha feltöltesz egy ünnepséget, akkor ne tedd bele a benne szereplő versek szövegét, csak a szerzőt és a címet.)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Tartalmi előírások, </a:t>
            </a:r>
            <a:r>
              <a:rPr lang="hu-HU" dirty="0" smtClean="0"/>
              <a:t>szempontok</a:t>
            </a:r>
            <a:br>
              <a:rPr lang="hu-HU" dirty="0" smtClean="0"/>
            </a:br>
            <a:r>
              <a:rPr lang="hu-HU" dirty="0" smtClean="0"/>
              <a:t>Képek, filmek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25780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Ha ilyesmit használsz, először is figyelned kell a plágiummal kapcsolatos szabályokra.</a:t>
            </a:r>
          </a:p>
          <a:p>
            <a:r>
              <a:rPr lang="hu-HU" dirty="0" smtClean="0"/>
              <a:t>Másodszor, ha gyerek szerepel a képen, be kell szerezned a szülők hozzájárulását, ezt meg kell őrizned, és az Útmutató szerint a szakértők kérhetik is tőled. (Valószínűleg nem fogják, mert nem érdekli őket, ebből nem kapnak információt a kompetenciáidról, de kérhetik.)</a:t>
            </a:r>
          </a:p>
          <a:p>
            <a:r>
              <a:rPr lang="hu-HU" dirty="0" smtClean="0"/>
              <a:t>Technikailag macerás, mert csak </a:t>
            </a:r>
            <a:r>
              <a:rPr lang="hu-HU" dirty="0" err="1" smtClean="0"/>
              <a:t>pdf-et</a:t>
            </a:r>
            <a:r>
              <a:rPr lang="hu-HU" dirty="0" smtClean="0"/>
              <a:t> tudsz feltölteni (lásd az erről szóló diát).</a:t>
            </a:r>
          </a:p>
          <a:p>
            <a:r>
              <a:rPr lang="hu-HU" dirty="0" smtClean="0"/>
              <a:t>FONTOLD MEG! Mit mutat be a kompetenciáidból, ha egy dokumentumhoz kép is van? Szerintem semmit. Vegyünk egy példát: Ha részletesen bemutattál egy ünnepséget, milyen kompetenciát tudsz még alátámasztani egy képpel, amin a gyerekek állnak a színpadon?</a:t>
            </a:r>
          </a:p>
          <a:p>
            <a:r>
              <a:rPr lang="hu-HU" dirty="0" smtClean="0"/>
              <a:t>Szerintem (!) nem éri meg képpel és filmmel bajlódni, amennyi macera van vele, ahhoz képest nem jelent nagy hasznot, megkockáztatom, hogy semmit. Nem szép, hanem a kompetenciák bemutatása szempontjából praktikus és egyszerű </a:t>
            </a:r>
            <a:r>
              <a:rPr lang="hu-HU" dirty="0" err="1" smtClean="0"/>
              <a:t>pf-t</a:t>
            </a:r>
            <a:r>
              <a:rPr lang="hu-HU" dirty="0" smtClean="0"/>
              <a:t> kell készíteni. De van, aki másképp gondolja.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Tartalmi előírások, </a:t>
            </a:r>
            <a:r>
              <a:rPr lang="hu-HU" dirty="0" smtClean="0"/>
              <a:t>szempontok</a:t>
            </a:r>
            <a:br>
              <a:rPr lang="hu-HU" dirty="0" smtClean="0"/>
            </a:br>
            <a:r>
              <a:rPr lang="hu-HU" dirty="0" smtClean="0"/>
              <a:t>Egyéb csatolt anyagok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Ha saját korábban készített anyagot (pl. </a:t>
            </a:r>
            <a:r>
              <a:rPr lang="hu-HU" dirty="0" err="1" smtClean="0"/>
              <a:t>ppt-t</a:t>
            </a:r>
            <a:r>
              <a:rPr lang="hu-HU" dirty="0" smtClean="0"/>
              <a:t>) töltesz fel, vagy építesz be valamilyen dokumentumba (pl. óratervbe), akkor ennél is figyelned kell a plágium és a fényképek szabályaira.</a:t>
            </a:r>
          </a:p>
          <a:p>
            <a:r>
              <a:rPr lang="hu-HU" dirty="0" smtClean="0"/>
              <a:t>Ha tanulói munkát csatolsz valamihez, vagy pl. ilyenről írsz a szabadon választhatóban, meg kell jelölnöd, hogy ez nem a te munkád, írásod, de figyelni kell az anonimitásra is (lásd a következő diát).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Tartalmi előírások, </a:t>
            </a:r>
            <a:r>
              <a:rPr lang="hu-HU" dirty="0" smtClean="0"/>
              <a:t>szempontok</a:t>
            </a:r>
            <a:br>
              <a:rPr lang="hu-HU" dirty="0" smtClean="0"/>
            </a:br>
            <a:r>
              <a:rPr lang="hu-HU" dirty="0" smtClean="0"/>
              <a:t>Anonimitás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Se tanulót, se kollégát, se szülőt nem nevezhetsz meg név szerint.</a:t>
            </a:r>
          </a:p>
          <a:p>
            <a:r>
              <a:rPr lang="hu-HU" dirty="0" smtClean="0"/>
              <a:t>Sőt, a monogram se elég. Ha konkrétan írsz valakiről, teljesen azonosításra alkalmatlan módon kell ezt tenned. (Útmutató XI.G)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Tartalmi előírások, </a:t>
            </a:r>
            <a:r>
              <a:rPr lang="hu-HU" dirty="0" smtClean="0"/>
              <a:t>szempontok</a:t>
            </a:r>
            <a:br>
              <a:rPr lang="hu-HU" dirty="0" smtClean="0"/>
            </a:br>
            <a:r>
              <a:rPr lang="hu-HU" dirty="0" smtClean="0"/>
              <a:t>Forma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Útmutató XI.C.9. szerint: „</a:t>
            </a:r>
            <a:r>
              <a:rPr lang="hu-HU" dirty="0" smtClean="0"/>
              <a:t> A szövegfájlok ajánlott formátuma: Times New </a:t>
            </a:r>
            <a:r>
              <a:rPr lang="hu-HU" dirty="0" err="1" smtClean="0"/>
              <a:t>Roman</a:t>
            </a:r>
            <a:r>
              <a:rPr lang="hu-HU" dirty="0" smtClean="0"/>
              <a:t> 12 </a:t>
            </a:r>
            <a:r>
              <a:rPr lang="hu-HU" dirty="0" err="1" smtClean="0"/>
              <a:t>pt</a:t>
            </a:r>
            <a:r>
              <a:rPr lang="hu-HU" dirty="0" smtClean="0"/>
              <a:t>, </a:t>
            </a:r>
            <a:r>
              <a:rPr lang="hu-HU" dirty="0" err="1" smtClean="0"/>
              <a:t>max</a:t>
            </a:r>
            <a:r>
              <a:rPr lang="hu-HU" dirty="0" smtClean="0"/>
              <a:t>. másfeles sorköz, A4 lapméret normál margóval (mind a négy oldalon 2,5 cm</a:t>
            </a:r>
            <a:r>
              <a:rPr lang="hu-HU" dirty="0" smtClean="0"/>
              <a:t>).”</a:t>
            </a:r>
          </a:p>
          <a:p>
            <a:r>
              <a:rPr lang="hu-HU" dirty="0" smtClean="0"/>
              <a:t>Tehát ismét csak ajánlott, nem kötelező az előírás!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Tartalmi előírások, szempontok</a:t>
            </a:r>
            <a:br>
              <a:rPr lang="hu-HU" dirty="0" smtClean="0"/>
            </a:br>
            <a:r>
              <a:rPr lang="hu-HU" dirty="0" smtClean="0"/>
              <a:t>Fejléc és lábléc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Nincs erre vonatkozó kötelező előírás, de célszerű a dokumentumoknak fejlécet és láblécet készíteni.</a:t>
            </a:r>
          </a:p>
          <a:p>
            <a:r>
              <a:rPr lang="hu-HU" dirty="0" smtClean="0"/>
              <a:t>Fejléc: Név és a dokumentum címe</a:t>
            </a:r>
          </a:p>
          <a:p>
            <a:r>
              <a:rPr lang="hu-HU" dirty="0" smtClean="0"/>
              <a:t>Lábléc: A dokumentum által alátámasztott kompetenciák, oldalszá</a:t>
            </a:r>
            <a:r>
              <a:rPr lang="hu-HU" dirty="0" smtClean="0"/>
              <a:t>m</a:t>
            </a:r>
            <a:endParaRPr lang="hu-HU" dirty="0" smtClean="0"/>
          </a:p>
          <a:p>
            <a:r>
              <a:rPr lang="hu-HU" dirty="0" smtClean="0"/>
              <a:t>Ezzel segítjük a szakértő munkáját, ami nyilván nem hátrány…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Legendák és cáfolatuk III.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Legendák és cáfolatuk III.1.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/>
              <a:t>Tilos fényképet feltölteni.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KACSA!</a:t>
            </a:r>
          </a:p>
          <a:p>
            <a:pPr>
              <a:buNone/>
            </a:pPr>
            <a:r>
              <a:rPr lang="hu-HU" dirty="0" smtClean="0"/>
              <a:t>A megfelelő szabályokat betartva, és a megfelelő nyilatkozatok birtokában lehet.</a:t>
            </a:r>
          </a:p>
          <a:p>
            <a:pPr>
              <a:buNone/>
            </a:pPr>
            <a:r>
              <a:rPr lang="hu-HU" dirty="0" smtClean="0"/>
              <a:t>Ugyanakkor elég macerás, kérdés, hogy megéri-e:</a:t>
            </a:r>
          </a:p>
          <a:p>
            <a:pPr lvl="1">
              <a:buFontTx/>
              <a:buChar char="-"/>
            </a:pPr>
            <a:r>
              <a:rPr lang="hu-HU" dirty="0" smtClean="0"/>
              <a:t>c</a:t>
            </a:r>
            <a:r>
              <a:rPr lang="hu-HU" dirty="0" smtClean="0"/>
              <a:t>sak </a:t>
            </a:r>
            <a:r>
              <a:rPr lang="hu-HU" dirty="0" err="1" smtClean="0"/>
              <a:t>pdf</a:t>
            </a:r>
            <a:r>
              <a:rPr lang="hu-HU" dirty="0" smtClean="0"/>
              <a:t> tölthető fel,</a:t>
            </a:r>
          </a:p>
          <a:p>
            <a:pPr lvl="1">
              <a:buFontTx/>
              <a:buChar char="-"/>
            </a:pPr>
            <a:r>
              <a:rPr lang="hu-HU" dirty="0" smtClean="0"/>
              <a:t>plágiumszabályok,</a:t>
            </a:r>
          </a:p>
          <a:p>
            <a:pPr lvl="1">
              <a:buFontTx/>
              <a:buChar char="-"/>
            </a:pPr>
            <a:r>
              <a:rPr lang="hu-HU" dirty="0" smtClean="0"/>
              <a:t>j</a:t>
            </a:r>
            <a:r>
              <a:rPr lang="hu-HU" dirty="0" smtClean="0"/>
              <a:t>ogvédelem,</a:t>
            </a:r>
          </a:p>
          <a:p>
            <a:pPr lvl="1">
              <a:buFontTx/>
              <a:buChar char="-"/>
            </a:pPr>
            <a:r>
              <a:rPr lang="hu-HU" dirty="0" smtClean="0"/>
              <a:t>b</a:t>
            </a:r>
            <a:r>
              <a:rPr lang="hu-HU" dirty="0" smtClean="0"/>
              <a:t>eszerzendő nyilatkozat,</a:t>
            </a:r>
          </a:p>
          <a:p>
            <a:pPr lvl="1">
              <a:buFontTx/>
              <a:buChar char="-"/>
            </a:pPr>
            <a:r>
              <a:rPr lang="hu-HU" dirty="0" smtClean="0"/>
              <a:t>e</a:t>
            </a:r>
            <a:r>
              <a:rPr lang="hu-HU" dirty="0" smtClean="0"/>
              <a:t>hhez képest csekély információtartalom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Legendák és cáfolatuk </a:t>
            </a:r>
            <a:r>
              <a:rPr lang="hu-HU" dirty="0" smtClean="0"/>
              <a:t>III.2.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Előírt formátumot kell követni.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KACSA!</a:t>
            </a:r>
          </a:p>
          <a:p>
            <a:pPr>
              <a:buNone/>
            </a:pPr>
            <a:r>
              <a:rPr lang="hu-HU" dirty="0" smtClean="0"/>
              <a:t>A formátum csak ajánlás. Az egyetlen előírás, hogy </a:t>
            </a:r>
            <a:r>
              <a:rPr lang="hu-HU" dirty="0" err="1" smtClean="0"/>
              <a:t>pdf-be</a:t>
            </a:r>
            <a:r>
              <a:rPr lang="hu-HU" dirty="0" smtClean="0"/>
              <a:t> kell konvertálni a feltöltendő anyagokat.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Belépés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www.oktatas.hu</a:t>
            </a:r>
            <a:r>
              <a:rPr lang="hu-HU" dirty="0" smtClean="0"/>
              <a:t>/pem2015)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421484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5643570" y="2214554"/>
            <a:ext cx="304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11 jegyű pedagógus azonosító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5572132" y="3000372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Az </a:t>
            </a:r>
            <a:r>
              <a:rPr lang="hu-HU" b="1" dirty="0" err="1" smtClean="0"/>
              <a:t>OH-tól</a:t>
            </a:r>
            <a:r>
              <a:rPr lang="hu-HU" b="1" dirty="0" smtClean="0"/>
              <a:t> kapott jelszó, ami belépés után módosítható.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5643570" y="4071942"/>
            <a:ext cx="2935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Itt a „pedagógus”</a:t>
            </a:r>
            <a:r>
              <a:rPr lang="hu-HU" b="1" dirty="0" err="1" smtClean="0"/>
              <a:t>-t</a:t>
            </a:r>
            <a:r>
              <a:rPr lang="hu-HU" b="1" dirty="0" smtClean="0"/>
              <a:t> kell választani.</a:t>
            </a:r>
            <a:endParaRPr lang="hu-HU" b="1" dirty="0"/>
          </a:p>
        </p:txBody>
      </p:sp>
      <p:cxnSp>
        <p:nvCxnSpPr>
          <p:cNvPr id="9" name="Egyenes összekötő nyíllal 8"/>
          <p:cNvCxnSpPr/>
          <p:nvPr/>
        </p:nvCxnSpPr>
        <p:spPr>
          <a:xfrm rot="10800000" flipV="1">
            <a:off x="4429124" y="2428868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10800000">
            <a:off x="4357686" y="3286124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rot="10800000">
            <a:off x="4429124" y="3714752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églalap 14"/>
          <p:cNvSpPr/>
          <p:nvPr/>
        </p:nvSpPr>
        <p:spPr>
          <a:xfrm>
            <a:off x="285720" y="5000636"/>
            <a:ext cx="5327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Jelszó módosítása belépés után a jobb felső sarokban:</a:t>
            </a:r>
            <a:endParaRPr lang="hu-HU" b="1" dirty="0"/>
          </a:p>
        </p:txBody>
      </p:sp>
      <p:pic>
        <p:nvPicPr>
          <p:cNvPr id="16" name="Kép 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5429264"/>
            <a:ext cx="35719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Legendák és cáfolatuk </a:t>
            </a:r>
            <a:r>
              <a:rPr lang="hu-HU" dirty="0" smtClean="0"/>
              <a:t>III.3.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Az Útmutató sablonjainak használata kötelező.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KACSA!</a:t>
            </a:r>
          </a:p>
          <a:p>
            <a:pPr>
              <a:buNone/>
            </a:pPr>
            <a:r>
              <a:rPr lang="hu-HU" dirty="0" smtClean="0"/>
              <a:t>Az Útmutató többször hangsúlyozza, hogy ezek csak ajánlások. Bármilyen saját formátum használható, és a tartalomra vonatkozóan is csak ajánlások vannak.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Legendák és cáfolatuk III.4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/>
              <a:t>Nem lehet a </a:t>
            </a:r>
            <a:r>
              <a:rPr lang="hu-HU" dirty="0" err="1" smtClean="0"/>
              <a:t>pf-ban</a:t>
            </a:r>
            <a:r>
              <a:rPr lang="hu-HU" dirty="0" smtClean="0"/>
              <a:t> olyasmi, amit nem te készítettél.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KACSA!</a:t>
            </a:r>
          </a:p>
          <a:p>
            <a:pPr>
              <a:buNone/>
            </a:pPr>
            <a:r>
              <a:rPr lang="hu-HU" dirty="0" smtClean="0"/>
              <a:t>Lehet, de a teljes portfólióra jellemző, hogy annak saját munkának kell lennie. Ezért egyrészt figyelni kell az arányokra, másrészt mindig meg kell adni a forrásokat. Ha pl. többen használtok egy tematikus tervet, lehet, hogy ugyanolyan. Ha feltünteted, hogy ezt együtt készítetted másokkal, vagy mástól vetted át, és ezek után adaptáltad az adott csoportra, akkor rendben vagy.</a:t>
            </a:r>
            <a:endParaRPr lang="hu-H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Nevelő-oktató munka dokumentumai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feltöltés előtt elvégzendő</a:t>
            </a:r>
            <a:br>
              <a:rPr lang="hu-HU" dirty="0" smtClean="0"/>
            </a:br>
            <a:r>
              <a:rPr lang="hu-HU" sz="2700" dirty="0" smtClean="0"/>
              <a:t>(Ezek nélkül nem tudjuk elkezdeni a továbbiak feltöltését!)</a:t>
            </a:r>
            <a:endParaRPr lang="hu-HU" sz="2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87154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5513904" y="2928934"/>
            <a:ext cx="3630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A legördülő menüből kell választani.</a:t>
            </a:r>
            <a:endParaRPr lang="hu-HU" b="1" dirty="0"/>
          </a:p>
        </p:txBody>
      </p:sp>
      <p:cxnSp>
        <p:nvCxnSpPr>
          <p:cNvPr id="7" name="Egyenes összekötő nyíllal 6"/>
          <p:cNvCxnSpPr/>
          <p:nvPr/>
        </p:nvCxnSpPr>
        <p:spPr>
          <a:xfrm rot="10800000" flipV="1">
            <a:off x="6572264" y="3214686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3428992" y="4214818"/>
            <a:ext cx="2676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Ez a választás szempontja.</a:t>
            </a:r>
            <a:endParaRPr lang="hu-HU" b="1" dirty="0"/>
          </a:p>
        </p:txBody>
      </p:sp>
      <p:cxnSp>
        <p:nvCxnSpPr>
          <p:cNvPr id="10" name="Egyenes összekötő nyíllal 9"/>
          <p:cNvCxnSpPr/>
          <p:nvPr/>
        </p:nvCxnSpPr>
        <p:spPr>
          <a:xfrm rot="10800000">
            <a:off x="2500298" y="4071942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2285984" y="5214950"/>
            <a:ext cx="340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Ide kattintva mentjük a beállítást.</a:t>
            </a:r>
            <a:endParaRPr lang="hu-HU" b="1" dirty="0"/>
          </a:p>
        </p:txBody>
      </p:sp>
      <p:cxnSp>
        <p:nvCxnSpPr>
          <p:cNvPr id="14" name="Egyenes összekötő nyíllal 13"/>
          <p:cNvCxnSpPr>
            <a:stCxn id="12" idx="1"/>
          </p:cNvCxnSpPr>
          <p:nvPr/>
        </p:nvCxnSpPr>
        <p:spPr>
          <a:xfrm rot="10800000">
            <a:off x="1142976" y="4929198"/>
            <a:ext cx="1143008" cy="4704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églalap 15"/>
          <p:cNvSpPr/>
          <p:nvPr/>
        </p:nvSpPr>
        <p:spPr>
          <a:xfrm>
            <a:off x="500034" y="19288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b="1" dirty="0" smtClean="0"/>
              <a:t>Ez be van írva, a jelentkezéskor kellett választani.</a:t>
            </a:r>
            <a:endParaRPr lang="hu-HU" b="1" dirty="0"/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1643042" y="2428868"/>
            <a:ext cx="171451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feltöltés előtt elvégzendő</a:t>
            </a:r>
            <a:br>
              <a:rPr lang="hu-HU" dirty="0" smtClean="0"/>
            </a:br>
            <a:r>
              <a:rPr lang="hu-HU" sz="2700" dirty="0" smtClean="0"/>
              <a:t>(Ezek nélkül nem tudjuk elkezdeni a továbbiak feltöltését!)</a:t>
            </a:r>
            <a:endParaRPr lang="hu-HU" sz="2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357298"/>
            <a:ext cx="614366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5429240"/>
            <a:ext cx="621510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428596" y="3000372"/>
            <a:ext cx="3468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Itt és itt kell választani munkakört.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5572132" y="3357562"/>
            <a:ext cx="1698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Itt kell menteni.</a:t>
            </a:r>
            <a:endParaRPr lang="hu-HU" b="1" dirty="0"/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642910" y="2285992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1214414" y="2357430"/>
            <a:ext cx="435771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rot="16200000" flipV="1">
            <a:off x="4429124" y="2143116"/>
            <a:ext cx="1357322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feltöltés módja</a:t>
            </a:r>
            <a:br>
              <a:rPr lang="hu-HU" dirty="0" smtClean="0"/>
            </a:br>
            <a:r>
              <a:rPr lang="hu-HU" sz="2700" dirty="0" smtClean="0"/>
              <a:t>(Innentől ez a séma működik minden dokumentumnál.)</a:t>
            </a:r>
            <a:endParaRPr lang="hu-HU" sz="2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828677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4572000" y="1785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b="1" dirty="0" smtClean="0"/>
              <a:t>Olyan szavak, amikre rákeresve szeretnénk ha ez a dokumentum is megjelenne.</a:t>
            </a:r>
            <a:endParaRPr lang="hu-HU" b="1" dirty="0"/>
          </a:p>
        </p:txBody>
      </p:sp>
      <p:cxnSp>
        <p:nvCxnSpPr>
          <p:cNvPr id="7" name="Egyenes összekötő nyíllal 6"/>
          <p:cNvCxnSpPr/>
          <p:nvPr/>
        </p:nvCxnSpPr>
        <p:spPr>
          <a:xfrm rot="10800000" flipV="1">
            <a:off x="3929058" y="2000240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4643438" y="1357298"/>
            <a:ext cx="1971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Te adsz címet neki.</a:t>
            </a:r>
            <a:endParaRPr lang="hu-HU" b="1" dirty="0"/>
          </a:p>
        </p:txBody>
      </p:sp>
      <p:cxnSp>
        <p:nvCxnSpPr>
          <p:cNvPr id="10" name="Egyenes összekötő nyíllal 9"/>
          <p:cNvCxnSpPr>
            <a:stCxn id="8" idx="1"/>
          </p:cNvCxnSpPr>
          <p:nvPr/>
        </p:nvCxnSpPr>
        <p:spPr>
          <a:xfrm rot="10800000" flipV="1">
            <a:off x="3929058" y="1541964"/>
            <a:ext cx="714380" cy="172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4643438" y="2500306"/>
            <a:ext cx="2813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Értelemszerűen válasszunk!</a:t>
            </a:r>
            <a:endParaRPr lang="hu-HU" b="1" dirty="0"/>
          </a:p>
        </p:txBody>
      </p:sp>
      <p:sp>
        <p:nvSpPr>
          <p:cNvPr id="12" name="Jobb oldali kapcsos zárójel 11"/>
          <p:cNvSpPr/>
          <p:nvPr/>
        </p:nvSpPr>
        <p:spPr>
          <a:xfrm>
            <a:off x="4500562" y="2285992"/>
            <a:ext cx="214314" cy="85725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0" y="3500438"/>
            <a:ext cx="21431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Jelölni kell, hogy az adott dokumentum melyik kompetenciát támasztja alá (nem ajánlott </a:t>
            </a:r>
            <a:r>
              <a:rPr lang="hu-HU" b="1" dirty="0" smtClean="0"/>
              <a:t>mindig mindet </a:t>
            </a:r>
            <a:r>
              <a:rPr lang="hu-HU" b="1" dirty="0" smtClean="0"/>
              <a:t>bejelölni).</a:t>
            </a:r>
            <a:endParaRPr lang="hu-HU" b="1" dirty="0"/>
          </a:p>
        </p:txBody>
      </p:sp>
      <p:sp>
        <p:nvSpPr>
          <p:cNvPr id="14" name="Bal oldali kapcsos zárójel 13"/>
          <p:cNvSpPr/>
          <p:nvPr/>
        </p:nvSpPr>
        <p:spPr>
          <a:xfrm>
            <a:off x="2143108" y="3214686"/>
            <a:ext cx="331471" cy="242889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4929158" y="5715016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Ide kattintva tudod a gépedről vagy adathordozódról feltölteni</a:t>
            </a:r>
            <a:r>
              <a:rPr lang="hu-HU" b="1" dirty="0" smtClean="0"/>
              <a:t>. Később ha kell, törölheted is!</a:t>
            </a:r>
            <a:endParaRPr lang="hu-HU" b="1" dirty="0"/>
          </a:p>
        </p:txBody>
      </p:sp>
      <p:cxnSp>
        <p:nvCxnSpPr>
          <p:cNvPr id="18" name="Egyenes összekötő nyíllal 17"/>
          <p:cNvCxnSpPr/>
          <p:nvPr/>
        </p:nvCxnSpPr>
        <p:spPr>
          <a:xfrm rot="10800000" flipV="1">
            <a:off x="4214810" y="5929330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Alapdokumentumok</a:t>
            </a:r>
            <a:br>
              <a:rPr lang="hu-HU" dirty="0" smtClean="0"/>
            </a:br>
            <a:r>
              <a:rPr lang="hu-HU" sz="3100" dirty="0" smtClean="0"/>
              <a:t>(Ezek mind kötelezőek!)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285860"/>
            <a:ext cx="9001156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5786446" y="2214554"/>
            <a:ext cx="33575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Itt sorrendiség van a feltöltésben is, amíg nem töltöttél fel csoportprofilt, nem tudsz feltölteni tematikus tervet, anélkül pedig nem tudsz óratervet.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0" y="2214554"/>
            <a:ext cx="2928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Ezekből legalább 1 kell, legfeljebb 2 lehet.</a:t>
            </a:r>
            <a:endParaRPr lang="hu-HU" b="1" dirty="0"/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2357422" y="2000240"/>
            <a:ext cx="321471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2357422" y="2643182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500034" y="3429000"/>
            <a:ext cx="1338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Ebből 6 kell.</a:t>
            </a:r>
            <a:endParaRPr lang="hu-HU" b="1" dirty="0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1785918" y="3643314"/>
            <a:ext cx="142876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3286116" y="5357826"/>
            <a:ext cx="331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Ezekből 1 kell, több nem is lehet.</a:t>
            </a:r>
            <a:endParaRPr lang="hu-HU" b="1" dirty="0"/>
          </a:p>
        </p:txBody>
      </p:sp>
      <p:cxnSp>
        <p:nvCxnSpPr>
          <p:cNvPr id="16" name="Egyenes összekötő nyíllal 15"/>
          <p:cNvCxnSpPr>
            <a:stCxn id="14" idx="1"/>
          </p:cNvCxnSpPr>
          <p:nvPr/>
        </p:nvCxnSpPr>
        <p:spPr>
          <a:xfrm rot="10800000">
            <a:off x="1857356" y="5072074"/>
            <a:ext cx="1428760" cy="4704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14" idx="1"/>
          </p:cNvCxnSpPr>
          <p:nvPr/>
        </p:nvCxnSpPr>
        <p:spPr>
          <a:xfrm rot="10800000" flipV="1">
            <a:off x="2357422" y="5542492"/>
            <a:ext cx="928694" cy="4582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Jobb oldali kapcsos zárójel 20"/>
          <p:cNvSpPr/>
          <p:nvPr/>
        </p:nvSpPr>
        <p:spPr>
          <a:xfrm>
            <a:off x="5572132" y="1785926"/>
            <a:ext cx="214314" cy="235745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Csoportprofil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Legalább 1, legfeljebb 2 lehet. A tematikus terveknél jelölni kell, hogy melyik profilhoz tartoznak.</a:t>
            </a:r>
          </a:p>
          <a:p>
            <a:r>
              <a:rPr lang="hu-HU" dirty="0" smtClean="0"/>
              <a:t>Sokféle lehet az adott munkakörtől és a </a:t>
            </a:r>
            <a:r>
              <a:rPr lang="hu-HU" dirty="0" err="1" smtClean="0"/>
              <a:t>pf</a:t>
            </a:r>
            <a:r>
              <a:rPr lang="hu-HU" dirty="0" smtClean="0"/>
              <a:t> tartalmától függően, akár egyéni is.</a:t>
            </a:r>
          </a:p>
          <a:p>
            <a:r>
              <a:rPr lang="hu-HU" dirty="0" smtClean="0"/>
              <a:t>Neveket nem tartalmazhat, senki sem lehet benne azonosítható!</a:t>
            </a:r>
          </a:p>
          <a:p>
            <a:r>
              <a:rPr lang="hu-HU" dirty="0" smtClean="0"/>
              <a:t>Azt az állapotot kell tükröznie, amikor az órák, foglalkozások történtek.</a:t>
            </a:r>
          </a:p>
          <a:p>
            <a:r>
              <a:rPr lang="hu-HU" dirty="0" smtClean="0"/>
              <a:t>Tartalmi előírás nincs, az ajánlást viszont érdemes követni.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Tematikus terv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Legalább 1, legfeljebb 2 lehet.</a:t>
            </a:r>
          </a:p>
          <a:p>
            <a:r>
              <a:rPr lang="hu-HU" dirty="0" smtClean="0"/>
              <a:t>Jelölni kell, hogy melyik profilhoz tartozik, az óraterveknél pedig majd azt, hogy melyik tematikus tervhez tartoznak.</a:t>
            </a:r>
          </a:p>
          <a:p>
            <a:r>
              <a:rPr lang="hu-HU" dirty="0" smtClean="0"/>
              <a:t>Nem kell teljes éves terv, elég egy témakör részletes terve.</a:t>
            </a:r>
          </a:p>
          <a:p>
            <a:r>
              <a:rPr lang="hu-HU" dirty="0" smtClean="0"/>
              <a:t>Nincs kötött tartalom és forma, csak ajánlás.</a:t>
            </a:r>
          </a:p>
          <a:p>
            <a:r>
              <a:rPr lang="hu-HU" dirty="0" smtClean="0"/>
              <a:t>Nagyon fontos, hogy összhangban legyen a helyi tantervvel!!!! Érdemes forrásként megjelölni a helyi tantervet is, hiszen előfordulhat, hogy szó szerint idézünk belőle (pl. célokat)</a:t>
            </a:r>
          </a:p>
          <a:p>
            <a:r>
              <a:rPr lang="hu-HU" dirty="0" smtClean="0"/>
              <a:t>Az is fontos, hogy egy adott csoportra készüljön.</a:t>
            </a:r>
          </a:p>
          <a:p>
            <a:r>
              <a:rPr lang="hu-HU" dirty="0" smtClean="0"/>
              <a:t>Ha több pedagógus együtt készítette, ezt is fel kell tüntetni, hogy még véletlenül se legyen plágiumgyanú.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Óraterv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Hatot kell belőle feltölteni.</a:t>
            </a:r>
          </a:p>
          <a:p>
            <a:r>
              <a:rPr lang="hu-HU" dirty="0" smtClean="0"/>
              <a:t>Kötelező tartalom és forma itt sincs.</a:t>
            </a:r>
          </a:p>
          <a:p>
            <a:r>
              <a:rPr lang="hu-HU" dirty="0" smtClean="0"/>
              <a:t>Lehet, és érdemes hozzá mellékletet csatolni, ilyen lehet pl. táblakép, órai munka, szemléltető eszköz… stb. Természetesen ez sem kötelező. A források megjelölésére figyelni kell!</a:t>
            </a:r>
          </a:p>
          <a:p>
            <a:r>
              <a:rPr lang="hu-HU" dirty="0" smtClean="0"/>
              <a:t>A cél megjelölése nagyon fontos elem!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Nyitólap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/>
          <p:nvPr/>
        </p:nvPicPr>
        <p:blipFill>
          <a:blip r:embed="rId2"/>
          <a:srcRect l="13239" t="7145" r="13657" b="5681"/>
          <a:stretch>
            <a:fillRect/>
          </a:stretch>
        </p:blipFill>
        <p:spPr bwMode="auto">
          <a:xfrm>
            <a:off x="785786" y="1285860"/>
            <a:ext cx="75009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Esetleírás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Valamilyen pedagógiai problémáról és annak megoldásáról kell szólnia. </a:t>
            </a:r>
          </a:p>
          <a:p>
            <a:r>
              <a:rPr lang="hu-HU" dirty="0" smtClean="0"/>
              <a:t>Sok olyan kompetencia, ezen belül indikátor bemutatására alkalmas, amire az eddigiek nem.</a:t>
            </a:r>
          </a:p>
          <a:p>
            <a:r>
              <a:rPr lang="hu-HU" dirty="0" smtClean="0"/>
              <a:t>Az Útmutató mellékletében találunk példákat, ezek adhatnak ötletet arra, hogy miről érdemes írni.</a:t>
            </a:r>
          </a:p>
          <a:p>
            <a:r>
              <a:rPr lang="hu-HU" dirty="0" smtClean="0"/>
              <a:t>Egy dokumentum tölthető fel, de azt már nem tiltja semmi, hogy egy dokumentumban több esetet is leírjunk. Ha van erre lehetőség, érdemes.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Hospitálási napló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Vitatott, hogy olyat kell-e feltölteni, amiben a pedagógus látogat, vagy olyat, amiben őt látogatják.</a:t>
            </a:r>
          </a:p>
          <a:p>
            <a:r>
              <a:rPr lang="hu-HU" dirty="0" smtClean="0"/>
              <a:t>Ez így sehol nincs leírva, de a segítő szempontsor az Útmutatóban (XI.C.10.b) arra utal, hogy inkább az előbbiről van szó.</a:t>
            </a:r>
          </a:p>
          <a:p>
            <a:r>
              <a:rPr lang="hu-HU" dirty="0" smtClean="0"/>
              <a:t>Ugyanakkor a másik változat is érdekes lehet. Itt is simán meg lehet csinálni, hogy a feltölthető egy dokumentumba két hospitálási naplót teszünk bele, egy ilyet, egy olyat.</a:t>
            </a:r>
          </a:p>
          <a:p>
            <a:r>
              <a:rPr lang="hu-HU" dirty="0" smtClean="0"/>
              <a:t>Figyelni kell az anonimitásra! A másik pedagógus nem lehet azonosítható!</a:t>
            </a:r>
          </a:p>
          <a:p>
            <a:r>
              <a:rPr lang="hu-HU" dirty="0" smtClean="0"/>
              <a:t>Itt sincs kötött tartalom és forma, ha van az intézményben bevezetett jegyzőkönyv vagy értékelőlap, az is tökéletesen megfelel. Ha nincs, érdemes a mintát követni.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</a:t>
            </a:r>
            <a:r>
              <a:rPr lang="hu-HU" dirty="0" smtClean="0"/>
              <a:t>eflexiók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Akkor kell ilyet készíteni, ha a felület jelzi mint feltöltendőt.</a:t>
            </a:r>
          </a:p>
          <a:p>
            <a:r>
              <a:rPr lang="hu-HU" dirty="0" smtClean="0"/>
              <a:t>A legtöbb dokumentumhoz kell.</a:t>
            </a:r>
          </a:p>
          <a:p>
            <a:r>
              <a:rPr lang="hu-HU" dirty="0" smtClean="0"/>
              <a:t>Külön dokumentum, nem kell hosszúnak lennie, néha pár sor, fél oldal is elég.</a:t>
            </a:r>
          </a:p>
          <a:p>
            <a:r>
              <a:rPr lang="hu-HU" dirty="0" smtClean="0"/>
              <a:t>Tartalmához érdemes az Útmutatót megnézni (XI.B)</a:t>
            </a:r>
          </a:p>
          <a:p>
            <a:r>
              <a:rPr lang="hu-HU" dirty="0" smtClean="0"/>
              <a:t>A lényege:</a:t>
            </a:r>
          </a:p>
          <a:p>
            <a:pPr lvl="1"/>
            <a:r>
              <a:rPr lang="hu-HU" dirty="0" smtClean="0"/>
              <a:t>Mit miért?</a:t>
            </a:r>
          </a:p>
          <a:p>
            <a:pPr lvl="1"/>
            <a:r>
              <a:rPr lang="hu-HU" dirty="0" smtClean="0"/>
              <a:t>Saját pedagógiai gyakorlat kritikus vizsgálata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Legendák és cáfolatuk IV.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Legendák és cáfolatuk IV.1.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/>
              <a:t>Minden dokumentumnak alá kell támasztania minden kompetenciát.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LEHETETLEN!</a:t>
            </a:r>
          </a:p>
          <a:p>
            <a:pPr>
              <a:buNone/>
            </a:pPr>
            <a:r>
              <a:rPr lang="hu-HU" dirty="0" smtClean="0"/>
              <a:t>Ha valaki megnézi a kompetenciákat, és pláne az ezek alá rendelt indikátorokat (lásd Útmutató), rögtön látja, hogy ez lehetetlen. Ezért is nem érdemes mindig minden dokumentumnál minden kompetenciát bejelölni, mert ezzel éppen hogy nehezítjük a szakértő munkáját, ami ugyebár nagy hiba lenne… Csak a legjellemzőbbet jelöljük be (persze lehet mind a 8).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Legendák és cáfolatuk </a:t>
            </a:r>
            <a:r>
              <a:rPr lang="hu-HU" dirty="0" smtClean="0"/>
              <a:t>IV.2.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Feltöltéskor a kompetenciákon belül a dokumentum által alátámasztott indikátorokat is jelölni kell.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MÁR NEM.</a:t>
            </a:r>
          </a:p>
          <a:p>
            <a:pPr>
              <a:buNone/>
            </a:pPr>
            <a:r>
              <a:rPr lang="hu-HU" dirty="0" smtClean="0"/>
              <a:t>Korábban így volt, de már elég csak a kompetenciákat. Ettől függetlenül érdemes az indikátorokat megnézni, mert ezekből látható, hogy melyik kompetenciát mutatja leginkább az adott dokumentum.</a:t>
            </a:r>
            <a:endParaRPr lang="hu-HU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Legendák és cáfolatuk IV.3.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Minden pedagógusnak ugyanolyan </a:t>
            </a:r>
            <a:r>
              <a:rPr lang="hu-HU" dirty="0" err="1" smtClean="0"/>
              <a:t>pf-t</a:t>
            </a:r>
            <a:r>
              <a:rPr lang="hu-HU" dirty="0" smtClean="0"/>
              <a:t> kell készítenie.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TÉVEDÉS!</a:t>
            </a:r>
          </a:p>
          <a:p>
            <a:pPr>
              <a:buNone/>
            </a:pPr>
            <a:r>
              <a:rPr lang="hu-HU" dirty="0" smtClean="0"/>
              <a:t>A fentiekben is jól látható volt, hogy intézménytípusonként és munkakörönként más és más a </a:t>
            </a:r>
            <a:r>
              <a:rPr lang="hu-HU" dirty="0" err="1" smtClean="0"/>
              <a:t>pf</a:t>
            </a:r>
            <a:r>
              <a:rPr lang="hu-HU" dirty="0" smtClean="0"/>
              <a:t> tartalma.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Legendák és cáfolatuk IV.4.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A legmagasabb óraszámban tanított tantárgyból kell a </a:t>
            </a:r>
            <a:r>
              <a:rPr lang="hu-HU" dirty="0" err="1" smtClean="0"/>
              <a:t>pf-t</a:t>
            </a:r>
            <a:r>
              <a:rPr lang="hu-HU" dirty="0" smtClean="0"/>
              <a:t> készíteni.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MÁR NEM!</a:t>
            </a:r>
          </a:p>
          <a:p>
            <a:pPr>
              <a:buNone/>
            </a:pPr>
            <a:r>
              <a:rPr lang="hu-HU" dirty="0" smtClean="0"/>
              <a:t>Korábban valóban volt ilyen szabály, de már nincs. A szempont az, hogy a jelentkezéskor legalább két órában tanítsa a pedagógus.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Legendák és cáfolatuk IV.5.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/>
              <a:t>A </a:t>
            </a:r>
            <a:r>
              <a:rPr lang="hu-HU" dirty="0" err="1" smtClean="0"/>
              <a:t>pf-ba</a:t>
            </a:r>
            <a:r>
              <a:rPr lang="hu-HU" dirty="0" smtClean="0"/>
              <a:t> feltöltött csoportprofilnak, tematikus tervnek és óravázlatnak a jelenről kell szólnia.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LOGIKUSAN NEM!</a:t>
            </a:r>
          </a:p>
          <a:p>
            <a:pPr>
              <a:buNone/>
            </a:pPr>
            <a:r>
              <a:rPr lang="hu-HU" dirty="0" smtClean="0"/>
              <a:t>Egyrészt reflexiót csak megtartott óráról lehet írni, másrészt a jelentkezés, a </a:t>
            </a:r>
            <a:r>
              <a:rPr lang="hu-HU" dirty="0" err="1" smtClean="0"/>
              <a:t>pf</a:t>
            </a:r>
            <a:r>
              <a:rPr lang="hu-HU" dirty="0" smtClean="0"/>
              <a:t>. feltöltése és az eljárás három különböző időpont, közben változások is lehetnek. Az is megeshet, hogy a jelentkezéskor megadott tantárgyat az eljáráskor már nem is tanítja a pedagógus. De ha lehet, érdemes a jelenhez minél közelebbiről írni.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Legendák és cáfolatuk IV.6.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Az óratervben szerepelnie kell a megvalósítás dokumentumainak is, táblaképet, szemléltető eszközt, tanulói füzetet stb. kell csatolni.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KACSA!</a:t>
            </a:r>
          </a:p>
          <a:p>
            <a:pPr>
              <a:buNone/>
            </a:pPr>
            <a:r>
              <a:rPr lang="hu-HU" dirty="0" smtClean="0"/>
              <a:t>Nem kell, hanem lehet. Több helyen megjelenik ilyesmi az útmutatóban, de ahogy más ilyesmi, ez is csak ajánlás.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fejléc fontos adatai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278608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4000496" y="192880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sz="2400" b="1" dirty="0" smtClean="0"/>
              <a:t>30 perc után kidob a rendszer, de minden kattintással újra indul az idő</a:t>
            </a:r>
            <a:r>
              <a:rPr lang="hu-HU" sz="2400" b="1" dirty="0" smtClean="0"/>
              <a:t>. Nem nagyon kell ezt figyelgetni.</a:t>
            </a:r>
            <a:endParaRPr lang="hu-HU" sz="2400" b="1" dirty="0"/>
          </a:p>
        </p:txBody>
      </p:sp>
      <p:sp>
        <p:nvSpPr>
          <p:cNvPr id="8" name="Téglalap 7"/>
          <p:cNvSpPr/>
          <p:nvPr/>
        </p:nvSpPr>
        <p:spPr>
          <a:xfrm>
            <a:off x="4000496" y="392906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sz="2400" b="1" dirty="0" smtClean="0"/>
              <a:t>Maximum 100MB tölthető fel, ennek általában a töredéke is elég</a:t>
            </a:r>
            <a:r>
              <a:rPr lang="hu-HU" sz="2400" b="1" dirty="0" smtClean="0"/>
              <a:t>. (A képen pl. egy kész </a:t>
            </a:r>
            <a:r>
              <a:rPr lang="hu-HU" sz="2400" b="1" dirty="0" err="1" smtClean="0"/>
              <a:t>pf</a:t>
            </a:r>
            <a:r>
              <a:rPr lang="hu-HU" sz="2400" b="1" dirty="0" smtClean="0"/>
              <a:t>. </a:t>
            </a:r>
            <a:r>
              <a:rPr lang="hu-HU" sz="2400" b="1" dirty="0" smtClean="0"/>
              <a:t>által felhasznált hely</a:t>
            </a:r>
            <a:r>
              <a:rPr lang="hu-HU" sz="2400" b="1" dirty="0" smtClean="0"/>
              <a:t> látható. Persze ennél több is lehet, de jól látszik, hogy a </a:t>
            </a:r>
            <a:r>
              <a:rPr lang="hu-HU" sz="2400" b="1" dirty="0" err="1" smtClean="0"/>
              <a:t>tárhelyhiány</a:t>
            </a:r>
            <a:r>
              <a:rPr lang="hu-HU" sz="2400" b="1" dirty="0" smtClean="0"/>
              <a:t> nem jellemző…) </a:t>
            </a:r>
            <a:endParaRPr lang="hu-HU" sz="2400" b="1" dirty="0"/>
          </a:p>
        </p:txBody>
      </p:sp>
      <p:pic>
        <p:nvPicPr>
          <p:cNvPr id="9" name="Kép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57628"/>
            <a:ext cx="27860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Legendák és cáfolatuk IV.7.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A frontális munka tilos.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KACSA!</a:t>
            </a:r>
          </a:p>
          <a:p>
            <a:pPr>
              <a:buNone/>
            </a:pPr>
            <a:r>
              <a:rPr lang="hu-HU" dirty="0" smtClean="0"/>
              <a:t>A frontális munka nem szitokszó. A pedagógus módszertani szabadságát a törvény garantálja, ez is egy módszer. Ugyanakkor fontos szempont, hogy többféle módszert is alkalmazzon, illetve alkalmazzon együttműködést támogató módszereket (is).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Legendák és cáfolatuk IV.8.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Frontális munka esetén jelölni kell, hogy melyik tanuló milyen aktivitással vett részt az órán.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TELJESEN ALAPTALAN!</a:t>
            </a:r>
          </a:p>
          <a:p>
            <a:pPr>
              <a:buNone/>
            </a:pPr>
            <a:r>
              <a:rPr lang="hu-HU" dirty="0" smtClean="0"/>
              <a:t>És nem is logikus, sőt értelmetlen, hiszen azonosíthatatlannak kell lenniük, továbbá ha jelölni kéne az egyéni aktivitást, az más módszernél is indokolt lenne. (Azért tettem bele, mert ez eddig a legextrémebb, amit hallottam…)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Legendák és cáfolatuk IV.8.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Az intézményvezető által jóváhagyott tematikus terv kell.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KACSA!</a:t>
            </a:r>
          </a:p>
          <a:p>
            <a:pPr>
              <a:buNone/>
            </a:pPr>
            <a:r>
              <a:rPr lang="hu-HU" dirty="0" smtClean="0"/>
              <a:t>Nincs ilyen előírás. Arra kell csak figyelni, hogy a helyi tantervvel összhangban legyen.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Szabadon választható dokumentumok</a:t>
            </a:r>
            <a:br>
              <a:rPr lang="hu-HU" dirty="0" smtClean="0"/>
            </a:br>
            <a:r>
              <a:rPr lang="hu-HU" sz="2700" dirty="0" smtClean="0"/>
              <a:t>(Ezekből legalább 4 kell, legfeljebb 6 lehet!)</a:t>
            </a:r>
            <a:endParaRPr lang="hu-HU" sz="2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57298"/>
            <a:ext cx="800102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4143372" y="2357430"/>
            <a:ext cx="4045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 smtClean="0"/>
              <a:t>A terjedelem sem </a:t>
            </a:r>
            <a:r>
              <a:rPr lang="hu-HU" b="1" dirty="0" smtClean="0"/>
              <a:t>kötelező, csak ajánlás!</a:t>
            </a:r>
            <a:endParaRPr lang="hu-HU" b="1" dirty="0"/>
          </a:p>
        </p:txBody>
      </p:sp>
      <p:cxnSp>
        <p:nvCxnSpPr>
          <p:cNvPr id="7" name="Egyenes összekötő nyíllal 6"/>
          <p:cNvCxnSpPr>
            <a:stCxn id="5" idx="1"/>
          </p:cNvCxnSpPr>
          <p:nvPr/>
        </p:nvCxnSpPr>
        <p:spPr>
          <a:xfrm rot="10800000">
            <a:off x="2928926" y="2500306"/>
            <a:ext cx="1214446" cy="41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rot="16200000" flipH="1">
            <a:off x="4082252" y="2796376"/>
            <a:ext cx="560392" cy="2762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4214794" y="4286256"/>
            <a:ext cx="4929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Ez nagyobb menet, mert külön profil is kell hozzá.</a:t>
            </a:r>
            <a:endParaRPr lang="hu-HU" b="1" dirty="0"/>
          </a:p>
        </p:txBody>
      </p:sp>
      <p:cxnSp>
        <p:nvCxnSpPr>
          <p:cNvPr id="13" name="Egyenes összekötő nyíllal 12"/>
          <p:cNvCxnSpPr/>
          <p:nvPr/>
        </p:nvCxnSpPr>
        <p:spPr>
          <a:xfrm rot="10800000">
            <a:off x="2928926" y="4286256"/>
            <a:ext cx="128588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rot="10800000" flipV="1">
            <a:off x="2786050" y="4572008"/>
            <a:ext cx="150019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3643290" y="5072074"/>
            <a:ext cx="5500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Nem maga a publikáció, hanem annak bemutatása. Ha a neten is megjelent, ebbe beletehető a link is.</a:t>
            </a:r>
            <a:endParaRPr lang="hu-HU" b="1" dirty="0"/>
          </a:p>
        </p:txBody>
      </p:sp>
      <p:cxnSp>
        <p:nvCxnSpPr>
          <p:cNvPr id="18" name="Egyenes összekötő nyíllal 17"/>
          <p:cNvCxnSpPr/>
          <p:nvPr/>
        </p:nvCxnSpPr>
        <p:spPr>
          <a:xfrm rot="10800000" flipV="1">
            <a:off x="2428860" y="5429264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4500562" y="6211669"/>
            <a:ext cx="3929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Ez tartalmilag teljesen kötetlen, bármi lehet. Lehet akár mind a 4 vagy 6 ilyen.</a:t>
            </a:r>
            <a:endParaRPr lang="hu-HU" b="1" dirty="0"/>
          </a:p>
        </p:txBody>
      </p:sp>
      <p:cxnSp>
        <p:nvCxnSpPr>
          <p:cNvPr id="21" name="Egyenes összekötő nyíllal 20"/>
          <p:cNvCxnSpPr/>
          <p:nvPr/>
        </p:nvCxnSpPr>
        <p:spPr>
          <a:xfrm rot="10800000" flipV="1">
            <a:off x="3143240" y="6500810"/>
            <a:ext cx="1428760" cy="142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Legendák és cáfolatuk V.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Legendák és cáfolatuk V.1.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Szabadon választhatót nem kötelező feltölteni.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KÖTELEZŐ!</a:t>
            </a:r>
          </a:p>
          <a:p>
            <a:pPr>
              <a:buNone/>
            </a:pPr>
            <a:r>
              <a:rPr lang="hu-HU" dirty="0" smtClean="0"/>
              <a:t>Szabadon választható, hogy mit töltünk fel a megadott lehetőségek közül, sőt van teljesen kötetlen is, de legalább 4 ilyet fel kell tölteni. A felület erre figyelmeztet is a feltöltésnél és a </a:t>
            </a:r>
            <a:r>
              <a:rPr lang="hu-HU" dirty="0" err="1" smtClean="0"/>
              <a:t>zárólapon</a:t>
            </a:r>
            <a:r>
              <a:rPr lang="hu-HU" dirty="0" smtClean="0"/>
              <a:t> is.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Segítség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nem kaptál választ a hivatalos címeken, vagy mástól is akarsz kérdezni, kérdezz nyugodtan: </a:t>
            </a:r>
            <a:r>
              <a:rPr lang="hu-HU" dirty="0" err="1" smtClean="0">
                <a:hlinkClick r:id="rId2"/>
              </a:rPr>
              <a:t>szakalferencpal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gmail.com</a:t>
            </a:r>
            <a:endParaRPr lang="hu-HU" dirty="0" smtClean="0"/>
          </a:p>
          <a:p>
            <a:r>
              <a:rPr lang="hu-HU" dirty="0" smtClean="0"/>
              <a:t>Nem értek mindenhez, nem tudom mindenre a választ, de ha tudok, segítek.</a:t>
            </a:r>
          </a:p>
          <a:p>
            <a:r>
              <a:rPr lang="hu-HU" dirty="0" smtClean="0"/>
              <a:t>Nekem sincs meg a bölcsek köve, a véleményem eléggé megalapozott, de csak a sajátom, nem perdöntő!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Segítség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/>
              <a:t>A nyitólap alján van két e-mail cím:</a:t>
            </a:r>
          </a:p>
          <a:p>
            <a:r>
              <a:rPr lang="hu-HU" dirty="0" err="1" smtClean="0">
                <a:hlinkClick r:id="rId2"/>
              </a:rPr>
              <a:t>minosites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oh.gov.hu</a:t>
            </a:r>
            <a:r>
              <a:rPr lang="hu-HU" dirty="0" smtClean="0"/>
              <a:t> A </a:t>
            </a:r>
            <a:r>
              <a:rPr lang="hu-HU" dirty="0" err="1" smtClean="0"/>
              <a:t>pf</a:t>
            </a:r>
            <a:r>
              <a:rPr lang="hu-HU" dirty="0" smtClean="0"/>
              <a:t> tartalmával kapcsolatos </a:t>
            </a:r>
            <a:r>
              <a:rPr lang="hu-HU" dirty="0" smtClean="0"/>
              <a:t>kérdésekhez,</a:t>
            </a:r>
            <a:endParaRPr lang="hu-HU" dirty="0" smtClean="0"/>
          </a:p>
          <a:p>
            <a:r>
              <a:rPr lang="hu-HU" dirty="0" err="1" smtClean="0">
                <a:hlinkClick r:id="rId3"/>
              </a:rPr>
              <a:t>eportfolio</a:t>
            </a:r>
            <a:r>
              <a:rPr lang="hu-HU" dirty="0" smtClean="0">
                <a:hlinkClick r:id="rId3"/>
              </a:rPr>
              <a:t>@</a:t>
            </a:r>
            <a:r>
              <a:rPr lang="hu-HU" dirty="0" err="1" smtClean="0">
                <a:hlinkClick r:id="rId3"/>
              </a:rPr>
              <a:t>educatio.hu</a:t>
            </a:r>
            <a:r>
              <a:rPr lang="hu-HU" dirty="0" smtClean="0"/>
              <a:t> </a:t>
            </a:r>
            <a:r>
              <a:rPr lang="hu-HU" dirty="0" smtClean="0"/>
              <a:t>a </a:t>
            </a:r>
            <a:r>
              <a:rPr lang="hu-HU" dirty="0" smtClean="0"/>
              <a:t>feltöltéssel kapcsolatos technikai kérdésekhez.</a:t>
            </a:r>
          </a:p>
          <a:p>
            <a:pPr>
              <a:buNone/>
            </a:pPr>
            <a:r>
              <a:rPr lang="hu-HU" dirty="0" smtClean="0"/>
              <a:t>Mindkét cím él és működik, hiteles választ a felmerülő kérdésekre vagy a hiteles és teljes dokumentumokból, vagy innen kaphatunk. MÁSHONNAN NEM! </a:t>
            </a:r>
          </a:p>
          <a:p>
            <a:pPr>
              <a:buNone/>
            </a:pPr>
            <a:r>
              <a:rPr lang="hu-HU" sz="1500" dirty="0" smtClean="0"/>
              <a:t>	(Ez természetesen vonatkozik erre a </a:t>
            </a:r>
            <a:r>
              <a:rPr lang="hu-HU" sz="1500" dirty="0" err="1" smtClean="0"/>
              <a:t>ppt-re</a:t>
            </a:r>
            <a:r>
              <a:rPr lang="hu-HU" sz="1500" dirty="0" smtClean="0"/>
              <a:t> </a:t>
            </a:r>
            <a:r>
              <a:rPr lang="hu-HU" sz="1500" dirty="0" smtClean="0"/>
              <a:t>is. Az </a:t>
            </a:r>
            <a:r>
              <a:rPr lang="hu-HU" sz="1500" dirty="0" smtClean="0"/>
              <a:t>itt közölt információk mind megtalálhatók a hiteles </a:t>
            </a:r>
            <a:r>
              <a:rPr lang="hu-HU" sz="1500" dirty="0" smtClean="0"/>
              <a:t>dokumentumokban, de alapvetően az én tapasztalataimat, helyenként véleményemet tükrözik, így bárki által vitathatók. Részemről ezt a figyelmeztetést alapvető szakértői etikai feltételnek tartom…)</a:t>
            </a:r>
            <a:endParaRPr lang="hu-H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3334</TotalTime>
  <Words>4143</Words>
  <Application>Microsoft Office PowerPoint</Application>
  <PresentationFormat>Diavetítés a képernyőre (4:3 oldalarány)</PresentationFormat>
  <Paragraphs>362</Paragraphs>
  <Slides>86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86</vt:i4>
      </vt:variant>
    </vt:vector>
  </HeadingPairs>
  <TitlesOfParts>
    <vt:vector size="87" baseType="lpstr">
      <vt:lpstr>Office-téma</vt:lpstr>
      <vt:lpstr>Pedagógus e-portfólió feltöltése</vt:lpstr>
      <vt:lpstr>A ppt készítőjéről</vt:lpstr>
      <vt:lpstr>Első lépések, tudnivalók</vt:lpstr>
      <vt:lpstr>Szoftverigény</vt:lpstr>
      <vt:lpstr>Belépés (www.oktatas.hu/pem2015)</vt:lpstr>
      <vt:lpstr>Belépés (www.oktatas.hu/pem2015)</vt:lpstr>
      <vt:lpstr>Nyitólap</vt:lpstr>
      <vt:lpstr>A fejléc fontos adatai</vt:lpstr>
      <vt:lpstr>Segítség</vt:lpstr>
      <vt:lpstr>Fontos információk a nyitólapon</vt:lpstr>
      <vt:lpstr>Legendák és cáfolatuk I.</vt:lpstr>
      <vt:lpstr>Legendák és cáfolatuk I.1.</vt:lpstr>
      <vt:lpstr>Legendák és cáfolatuk I.2.</vt:lpstr>
      <vt:lpstr>Legendák és cáfolatuk I.3.</vt:lpstr>
      <vt:lpstr>Zárólap</vt:lpstr>
      <vt:lpstr>Zárólap</vt:lpstr>
      <vt:lpstr>Zárólap (a lezárás további két feltétele)</vt:lpstr>
      <vt:lpstr>Így néz ki egy kész, lezárható pf. zárólapja</vt:lpstr>
      <vt:lpstr>Lezárás feltételei összegezve</vt:lpstr>
      <vt:lpstr>Profil</vt:lpstr>
      <vt:lpstr>Profil</vt:lpstr>
      <vt:lpstr>Profil</vt:lpstr>
      <vt:lpstr>Teendők a profillal kapcsolatban</vt:lpstr>
      <vt:lpstr>A feltöltés szabályai</vt:lpstr>
      <vt:lpstr>A feltöltés szabályai</vt:lpstr>
      <vt:lpstr>Szakmai önéletrajz</vt:lpstr>
      <vt:lpstr>Szakmai önéletrajz</vt:lpstr>
      <vt:lpstr>Szakmai önéletrajz Személyes adatok</vt:lpstr>
      <vt:lpstr>Szakmai önéletrajz Végzettségek, szakképzettségek</vt:lpstr>
      <vt:lpstr>Szakmai önéletrajz Szakmai tapasztalatok, munkahelyek</vt:lpstr>
      <vt:lpstr>Szakmai önéletrajz Egyéb szakmai tapasztalat</vt:lpstr>
      <vt:lpstr>Szakmai önéletrajz Továbbképzések</vt:lpstr>
      <vt:lpstr>Legendák és cáfolatuk II.</vt:lpstr>
      <vt:lpstr>Legendák és cáfolatuk II.1.</vt:lpstr>
      <vt:lpstr>Szakmai önéletrajz Publikációk</vt:lpstr>
      <vt:lpstr>Szakmai önéletrajz Kitüntetések</vt:lpstr>
      <vt:lpstr>Szakmai önéletrajz Nyelvismeret</vt:lpstr>
      <vt:lpstr>Szakmai önéletrajz Érdeklődési kör</vt:lpstr>
      <vt:lpstr>Pedagógiai tevékenység dokumentumai</vt:lpstr>
      <vt:lpstr>Eredetiségnyilatkozat</vt:lpstr>
      <vt:lpstr>Intézményvezetői nyilatkozat</vt:lpstr>
      <vt:lpstr>Pedagógiai szakmai tevékenységek bemutatása</vt:lpstr>
      <vt:lpstr>Egyéb pedagógiai tevékenység</vt:lpstr>
      <vt:lpstr>Önálló alkotói, művészeti tevékenység</vt:lpstr>
      <vt:lpstr>Intézmény bemutatása</vt:lpstr>
      <vt:lpstr>Intézmény bemutatása Néhány tanács</vt:lpstr>
      <vt:lpstr>Szakmai életút bemutatása</vt:lpstr>
      <vt:lpstr>Szakmai életút bemutatása</vt:lpstr>
      <vt:lpstr>Tartalmi előírások, szempontok</vt:lpstr>
      <vt:lpstr>Tartalmi előírások, szempontok Az Útmutató ajánlásai</vt:lpstr>
      <vt:lpstr>Tartalmi előírások, szempontok Plágium</vt:lpstr>
      <vt:lpstr>Tartalmi előírások, szempontok Képek, filmek</vt:lpstr>
      <vt:lpstr>Tartalmi előírások, szempontok Egyéb csatolt anyagok</vt:lpstr>
      <vt:lpstr>Tartalmi előírások, szempontok Anonimitás</vt:lpstr>
      <vt:lpstr>Tartalmi előírások, szempontok Forma</vt:lpstr>
      <vt:lpstr>Tartalmi előírások, szempontok Fejléc és lábléc</vt:lpstr>
      <vt:lpstr>Legendák és cáfolatuk III.</vt:lpstr>
      <vt:lpstr>Legendák és cáfolatuk III.1.</vt:lpstr>
      <vt:lpstr>Legendák és cáfolatuk III.2.</vt:lpstr>
      <vt:lpstr>Legendák és cáfolatuk III.3.</vt:lpstr>
      <vt:lpstr>Legendák és cáfolatuk III.4</vt:lpstr>
      <vt:lpstr>Nevelő-oktató munka dokumentumai</vt:lpstr>
      <vt:lpstr>A feltöltés előtt elvégzendő (Ezek nélkül nem tudjuk elkezdeni a továbbiak feltöltését!)</vt:lpstr>
      <vt:lpstr>A feltöltés előtt elvégzendő (Ezek nélkül nem tudjuk elkezdeni a továbbiak feltöltését!)</vt:lpstr>
      <vt:lpstr>A feltöltés módja (Innentől ez a séma működik minden dokumentumnál.)</vt:lpstr>
      <vt:lpstr>Alapdokumentumok (Ezek mind kötelezőek!)</vt:lpstr>
      <vt:lpstr>Csoportprofil</vt:lpstr>
      <vt:lpstr>Tematikus terv</vt:lpstr>
      <vt:lpstr>Óraterv</vt:lpstr>
      <vt:lpstr>Esetleírás</vt:lpstr>
      <vt:lpstr>Hospitálási napló</vt:lpstr>
      <vt:lpstr>Reflexiók</vt:lpstr>
      <vt:lpstr>Legendák és cáfolatuk IV.</vt:lpstr>
      <vt:lpstr>Legendák és cáfolatuk IV.1.</vt:lpstr>
      <vt:lpstr>Legendák és cáfolatuk IV.2.</vt:lpstr>
      <vt:lpstr>Legendák és cáfolatuk IV.3.</vt:lpstr>
      <vt:lpstr>Legendák és cáfolatuk IV.4.</vt:lpstr>
      <vt:lpstr>Legendák és cáfolatuk IV.5.</vt:lpstr>
      <vt:lpstr>Legendák és cáfolatuk IV.6.</vt:lpstr>
      <vt:lpstr>Legendák és cáfolatuk IV.7.</vt:lpstr>
      <vt:lpstr>Legendák és cáfolatuk IV.8.</vt:lpstr>
      <vt:lpstr>Legendák és cáfolatuk IV.8.</vt:lpstr>
      <vt:lpstr>Szabadon választható dokumentumok (Ezekből legalább 4 kell, legfeljebb 6 lehet!)</vt:lpstr>
      <vt:lpstr>Legendák és cáfolatuk V.</vt:lpstr>
      <vt:lpstr>Legendák és cáfolatuk V.1.</vt:lpstr>
      <vt:lpstr>Segítség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MS User</dc:creator>
  <cp:lastModifiedBy>MS User</cp:lastModifiedBy>
  <cp:revision>112</cp:revision>
  <dcterms:created xsi:type="dcterms:W3CDTF">2014-11-12T13:01:21Z</dcterms:created>
  <dcterms:modified xsi:type="dcterms:W3CDTF">2014-11-17T11:24:40Z</dcterms:modified>
</cp:coreProperties>
</file>